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1067" r:id="rId3"/>
    <p:sldId id="1053" r:id="rId4"/>
    <p:sldId id="1054" r:id="rId5"/>
    <p:sldId id="1035" r:id="rId6"/>
    <p:sldId id="1146" r:id="rId7"/>
    <p:sldId id="1063" r:id="rId8"/>
    <p:sldId id="1042" r:id="rId9"/>
    <p:sldId id="1055" r:id="rId10"/>
    <p:sldId id="1062" r:id="rId11"/>
    <p:sldId id="1057" r:id="rId12"/>
    <p:sldId id="1058" r:id="rId13"/>
    <p:sldId id="1145" r:id="rId14"/>
    <p:sldId id="1130" r:id="rId15"/>
    <p:sldId id="1131" r:id="rId16"/>
    <p:sldId id="1123" r:id="rId17"/>
    <p:sldId id="1124" r:id="rId18"/>
    <p:sldId id="1126" r:id="rId19"/>
    <p:sldId id="1127" r:id="rId20"/>
    <p:sldId id="1157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B86C"/>
    <a:srgbClr val="B94F24"/>
    <a:srgbClr val="EC6E21"/>
    <a:srgbClr val="52BEEC"/>
    <a:srgbClr val="7AC1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654" autoAdjust="0"/>
    <p:restoredTop sz="89758" autoAdjust="0"/>
  </p:normalViewPr>
  <p:slideViewPr>
    <p:cSldViewPr>
      <p:cViewPr>
        <p:scale>
          <a:sx n="81" d="100"/>
          <a:sy n="81" d="100"/>
        </p:scale>
        <p:origin x="-20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5264"/>
    </p:cViewPr>
  </p:sorterViewPr>
  <p:notesViewPr>
    <p:cSldViewPr snapToGrid="0" snapToObjects="1">
      <p:cViewPr varScale="1">
        <p:scale>
          <a:sx n="60" d="100"/>
          <a:sy n="60" d="100"/>
        </p:scale>
        <p:origin x="-2416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YGIN\Desktop\Prifa%20D&#246;k&#252;m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er\Desktop\PRAYA\PRAYA%20Calisma%20Dosyas&#305;%20130909om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mer\Desktop\PRAYA\PRAYA%20Calisma%20Dosyas&#305;%20130909omer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AYGIN\Desktop\Desktop%202\PR&#304;FA%20Yeni\PR&#304;FA%20Data%20Analiz\PR&#304;FA%20Analizler%20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YGIN\Desktop\Desktop%202\PR&#304;FA%20Yeni\PR&#304;FA%20Data%20Analiz\PR&#304;FA%20Analizler%20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YGIN\Desktop\Desktop%202\PR&#304;FA%20Yeni\PR&#304;FA%20Data%20Analiz\PR&#304;FA%20Analizler%20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YGIN\Desktop\Prifa%20D&#246;k&#252;m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YGIN\Desktop\Prifa%20D&#246;k&#252;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18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CHD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7.1214553937080718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tr-TR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Type II DM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6.5280007775657317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tr-TR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Breast Ca</c:v>
                </c:pt>
              </c:strCache>
            </c:strRef>
          </c:tx>
          <c:dLbls>
            <c:dLbl>
              <c:idx val="0"/>
              <c:layout>
                <c:manualLayout>
                  <c:x val="-6.8795737723547866E-17"/>
                  <c:y val="-7.7149100098504106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tr-TR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10.1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Colon Ca</c:v>
                </c:pt>
              </c:strCache>
            </c:strRef>
          </c:tx>
          <c:dLbls>
            <c:dLbl>
              <c:idx val="0"/>
              <c:layout>
                <c:manualLayout>
                  <c:x val="9.3813453351518812E-3"/>
                  <c:y val="-6.2312734694945617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tr-TR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10.4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All Cause of Death</c:v>
                </c:pt>
              </c:strCache>
            </c:strRef>
          </c:tx>
          <c:dLbls>
            <c:dLbl>
              <c:idx val="0"/>
              <c:layout>
                <c:manualLayout>
                  <c:x val="4.3154188541698717E-2"/>
                  <c:y val="-8.0116373179215827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tr-TR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9.4</c:v>
                </c:pt>
              </c:numCache>
            </c:numRef>
          </c:val>
        </c:ser>
        <c:dLbls>
          <c:showVal val="1"/>
        </c:dLbls>
        <c:gapWidth val="75"/>
        <c:shape val="box"/>
        <c:axId val="99597696"/>
        <c:axId val="100668544"/>
        <c:axId val="0"/>
      </c:bar3DChart>
      <c:catAx>
        <c:axId val="995976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tr-TR"/>
          </a:p>
        </c:txPr>
        <c:crossAx val="100668544"/>
        <c:crosses val="autoZero"/>
        <c:auto val="1"/>
        <c:lblAlgn val="ctr"/>
        <c:lblOffset val="100"/>
      </c:catAx>
      <c:valAx>
        <c:axId val="10066854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tr-TR"/>
          </a:p>
        </c:txPr>
        <c:crossAx val="9959769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US"/>
          </a:pPr>
          <a:endParaRPr lang="tr-TR"/>
        </a:p>
      </c:txPr>
    </c:legend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/>
          <a:lstStyle/>
          <a:p>
            <a:pPr>
              <a:defRPr lang="en-US"/>
            </a:pPr>
            <a:r>
              <a:rPr lang="tr-TR"/>
              <a:t>Do you attend any sport course?</a:t>
            </a:r>
            <a:endParaRPr lang="en-US"/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cat>
            <c:strRef>
              <c:f>Sheet2!$B$68:$B$69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Sheet2!$E$68:$E$69</c:f>
              <c:numCache>
                <c:formatCode>General</c:formatCode>
                <c:ptCount val="2"/>
                <c:pt idx="0">
                  <c:v>31.963470319634688</c:v>
                </c:pt>
                <c:pt idx="1">
                  <c:v>68.036529680365433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lang="en-US"/>
          </a:pPr>
          <a:endParaRPr lang="tr-TR"/>
        </a:p>
      </c:txPr>
    </c:legend>
    <c:plotVisOnly val="1"/>
    <c:dispBlanksAs val="zero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/>
          <a:lstStyle/>
          <a:p>
            <a:pPr>
              <a:defRPr lang="en-US"/>
            </a:pPr>
            <a:r>
              <a:rPr lang="tr-TR"/>
              <a:t>Sport Activities</a:t>
            </a:r>
          </a:p>
        </c:rich>
      </c:tx>
      <c:layout/>
    </c:title>
    <c:plotArea>
      <c:layout/>
      <c:barChart>
        <c:barDir val="bar"/>
        <c:grouping val="percentStacked"/>
        <c:ser>
          <c:idx val="0"/>
          <c:order val="0"/>
          <c:tx>
            <c:strRef>
              <c:f>Sheet1!$B$18</c:f>
              <c:strCache>
                <c:ptCount val="1"/>
                <c:pt idx="0">
                  <c:v>1 -3 days</c:v>
                </c:pt>
              </c:strCache>
            </c:strRef>
          </c:tx>
          <c:spPr>
            <a:solidFill>
              <a:srgbClr val="FF7C80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tr-TR"/>
              </a:p>
            </c:txPr>
            <c:showVal val="1"/>
          </c:dLbls>
          <c:cat>
            <c:strRef>
              <c:f>Sheet1!$A$19:$A$34</c:f>
              <c:strCache>
                <c:ptCount val="16"/>
                <c:pt idx="0">
                  <c:v>Ice Skating</c:v>
                </c:pt>
                <c:pt idx="1">
                  <c:v>Roller Skating</c:v>
                </c:pt>
                <c:pt idx="2">
                  <c:v>Karate / Box / Kick Box</c:v>
                </c:pt>
                <c:pt idx="3">
                  <c:v>Skateboard</c:v>
                </c:pt>
                <c:pt idx="4">
                  <c:v>Swimming</c:v>
                </c:pt>
                <c:pt idx="5">
                  <c:v>Flying Kite</c:v>
                </c:pt>
                <c:pt idx="6">
                  <c:v>Riding Scooter</c:v>
                </c:pt>
                <c:pt idx="7">
                  <c:v>Trekking with pets</c:v>
                </c:pt>
                <c:pt idx="8">
                  <c:v>Dance / Aerobics / Gymnastics</c:v>
                </c:pt>
                <c:pt idx="9">
                  <c:v>Nature Excursion</c:v>
                </c:pt>
                <c:pt idx="10">
                  <c:v>Picnic</c:v>
                </c:pt>
                <c:pt idx="11">
                  <c:v>Sport Activities in school</c:v>
                </c:pt>
                <c:pt idx="12">
                  <c:v>Riding Bicycle</c:v>
                </c:pt>
                <c:pt idx="13">
                  <c:v>Skipping rope</c:v>
                </c:pt>
                <c:pt idx="14">
                  <c:v>Trekking</c:v>
                </c:pt>
                <c:pt idx="15">
                  <c:v>Football / Basketball / Volleyball</c:v>
                </c:pt>
              </c:strCache>
            </c:strRef>
          </c:cat>
          <c:val>
            <c:numRef>
              <c:f>Sheet1!$B$19:$B$34</c:f>
              <c:numCache>
                <c:formatCode>0%</c:formatCode>
                <c:ptCount val="16"/>
                <c:pt idx="0">
                  <c:v>5.67226890756303E-2</c:v>
                </c:pt>
                <c:pt idx="1">
                  <c:v>7.5026232948583543E-2</c:v>
                </c:pt>
                <c:pt idx="2">
                  <c:v>7.7731092436974833E-2</c:v>
                </c:pt>
                <c:pt idx="3">
                  <c:v>0.10423280423280401</c:v>
                </c:pt>
                <c:pt idx="4">
                  <c:v>0.11626694473409802</c:v>
                </c:pt>
                <c:pt idx="5">
                  <c:v>0.17153679653679704</c:v>
                </c:pt>
                <c:pt idx="6">
                  <c:v>0.15323854660347602</c:v>
                </c:pt>
                <c:pt idx="7">
                  <c:v>0.15239096163951599</c:v>
                </c:pt>
                <c:pt idx="8">
                  <c:v>0.18281250000000002</c:v>
                </c:pt>
                <c:pt idx="9">
                  <c:v>0.2588483888008451</c:v>
                </c:pt>
                <c:pt idx="10">
                  <c:v>0.39227960354720909</c:v>
                </c:pt>
                <c:pt idx="11">
                  <c:v>0.40752351097178702</c:v>
                </c:pt>
                <c:pt idx="12">
                  <c:v>0.27783558792924012</c:v>
                </c:pt>
                <c:pt idx="13">
                  <c:v>0.26514759192128401</c:v>
                </c:pt>
                <c:pt idx="14">
                  <c:v>0.40758047767393607</c:v>
                </c:pt>
                <c:pt idx="15">
                  <c:v>0.40205655526992307</c:v>
                </c:pt>
              </c:numCache>
            </c:numRef>
          </c:val>
        </c:ser>
        <c:ser>
          <c:idx val="1"/>
          <c:order val="1"/>
          <c:tx>
            <c:strRef>
              <c:f>Sheet1!$C$18</c:f>
              <c:strCache>
                <c:ptCount val="1"/>
                <c:pt idx="0">
                  <c:v>4 - 6 days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tr-TR"/>
              </a:p>
            </c:txPr>
            <c:showVal val="1"/>
          </c:dLbls>
          <c:cat>
            <c:strRef>
              <c:f>Sheet1!$A$19:$A$34</c:f>
              <c:strCache>
                <c:ptCount val="16"/>
                <c:pt idx="0">
                  <c:v>Ice Skating</c:v>
                </c:pt>
                <c:pt idx="1">
                  <c:v>Roller Skating</c:v>
                </c:pt>
                <c:pt idx="2">
                  <c:v>Karate / Box / Kick Box</c:v>
                </c:pt>
                <c:pt idx="3">
                  <c:v>Skateboard</c:v>
                </c:pt>
                <c:pt idx="4">
                  <c:v>Swimming</c:v>
                </c:pt>
                <c:pt idx="5">
                  <c:v>Flying Kite</c:v>
                </c:pt>
                <c:pt idx="6">
                  <c:v>Riding Scooter</c:v>
                </c:pt>
                <c:pt idx="7">
                  <c:v>Trekking with pets</c:v>
                </c:pt>
                <c:pt idx="8">
                  <c:v>Dance / Aerobics / Gymnastics</c:v>
                </c:pt>
                <c:pt idx="9">
                  <c:v>Nature Excursion</c:v>
                </c:pt>
                <c:pt idx="10">
                  <c:v>Picnic</c:v>
                </c:pt>
                <c:pt idx="11">
                  <c:v>Sport Activities in school</c:v>
                </c:pt>
                <c:pt idx="12">
                  <c:v>Riding Bicycle</c:v>
                </c:pt>
                <c:pt idx="13">
                  <c:v>Skipping rope</c:v>
                </c:pt>
                <c:pt idx="14">
                  <c:v>Trekking</c:v>
                </c:pt>
                <c:pt idx="15">
                  <c:v>Football / Basketball / Volleyball</c:v>
                </c:pt>
              </c:strCache>
            </c:strRef>
          </c:cat>
          <c:val>
            <c:numRef>
              <c:f>Sheet1!$C$19:$C$34</c:f>
              <c:numCache>
                <c:formatCode>0%</c:formatCode>
                <c:ptCount val="16"/>
                <c:pt idx="0">
                  <c:v>1.7331932773109206E-2</c:v>
                </c:pt>
                <c:pt idx="1">
                  <c:v>3.0430220356768102E-2</c:v>
                </c:pt>
                <c:pt idx="2">
                  <c:v>3.886554621848741E-2</c:v>
                </c:pt>
                <c:pt idx="3">
                  <c:v>4.2328042328042312E-2</c:v>
                </c:pt>
                <c:pt idx="4">
                  <c:v>4.9530761209593314E-2</c:v>
                </c:pt>
                <c:pt idx="5">
                  <c:v>4.7619047619047623E-2</c:v>
                </c:pt>
                <c:pt idx="6">
                  <c:v>5.8978409689310105E-2</c:v>
                </c:pt>
                <c:pt idx="7">
                  <c:v>5.7803468208092512E-2</c:v>
                </c:pt>
                <c:pt idx="8">
                  <c:v>6.6145833333333307E-2</c:v>
                </c:pt>
                <c:pt idx="9">
                  <c:v>4.5430533544638101E-2</c:v>
                </c:pt>
                <c:pt idx="10">
                  <c:v>5.4251434533124705E-2</c:v>
                </c:pt>
                <c:pt idx="11">
                  <c:v>0.13061650992685497</c:v>
                </c:pt>
                <c:pt idx="12">
                  <c:v>0.18002081165452599</c:v>
                </c:pt>
                <c:pt idx="13">
                  <c:v>0.22061108234075599</c:v>
                </c:pt>
                <c:pt idx="14">
                  <c:v>0.19314641744548303</c:v>
                </c:pt>
                <c:pt idx="15">
                  <c:v>0.24215938303341902</c:v>
                </c:pt>
              </c:numCache>
            </c:numRef>
          </c:val>
        </c:ser>
        <c:ser>
          <c:idx val="2"/>
          <c:order val="2"/>
          <c:tx>
            <c:strRef>
              <c:f>Sheet1!$D$18</c:f>
              <c:strCache>
                <c:ptCount val="1"/>
                <c:pt idx="0">
                  <c:v>Everyday of week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tr-TR"/>
              </a:p>
            </c:txPr>
            <c:showVal val="1"/>
          </c:dLbls>
          <c:cat>
            <c:strRef>
              <c:f>Sheet1!$A$19:$A$34</c:f>
              <c:strCache>
                <c:ptCount val="16"/>
                <c:pt idx="0">
                  <c:v>Ice Skating</c:v>
                </c:pt>
                <c:pt idx="1">
                  <c:v>Roller Skating</c:v>
                </c:pt>
                <c:pt idx="2">
                  <c:v>Karate / Box / Kick Box</c:v>
                </c:pt>
                <c:pt idx="3">
                  <c:v>Skateboard</c:v>
                </c:pt>
                <c:pt idx="4">
                  <c:v>Swimming</c:v>
                </c:pt>
                <c:pt idx="5">
                  <c:v>Flying Kite</c:v>
                </c:pt>
                <c:pt idx="6">
                  <c:v>Riding Scooter</c:v>
                </c:pt>
                <c:pt idx="7">
                  <c:v>Trekking with pets</c:v>
                </c:pt>
                <c:pt idx="8">
                  <c:v>Dance / Aerobics / Gymnastics</c:v>
                </c:pt>
                <c:pt idx="9">
                  <c:v>Nature Excursion</c:v>
                </c:pt>
                <c:pt idx="10">
                  <c:v>Picnic</c:v>
                </c:pt>
                <c:pt idx="11">
                  <c:v>Sport Activities in school</c:v>
                </c:pt>
                <c:pt idx="12">
                  <c:v>Riding Bicycle</c:v>
                </c:pt>
                <c:pt idx="13">
                  <c:v>Skipping rope</c:v>
                </c:pt>
                <c:pt idx="14">
                  <c:v>Trekking</c:v>
                </c:pt>
                <c:pt idx="15">
                  <c:v>Football / Basketball / Volleyball</c:v>
                </c:pt>
              </c:strCache>
            </c:strRef>
          </c:cat>
          <c:val>
            <c:numRef>
              <c:f>Sheet1!$D$19:$D$34</c:f>
              <c:numCache>
                <c:formatCode>0%</c:formatCode>
                <c:ptCount val="16"/>
                <c:pt idx="0">
                  <c:v>1.4180672268907601E-2</c:v>
                </c:pt>
                <c:pt idx="1">
                  <c:v>2.6757607555089206E-2</c:v>
                </c:pt>
                <c:pt idx="2">
                  <c:v>3.203781512605041E-2</c:v>
                </c:pt>
                <c:pt idx="3">
                  <c:v>3.5978835978835999E-2</c:v>
                </c:pt>
                <c:pt idx="4">
                  <c:v>4.2752867570385822E-2</c:v>
                </c:pt>
                <c:pt idx="5">
                  <c:v>3.3008658008658015E-2</c:v>
                </c:pt>
                <c:pt idx="6">
                  <c:v>4.2654028436019016E-2</c:v>
                </c:pt>
                <c:pt idx="7">
                  <c:v>9.1960063058329114E-2</c:v>
                </c:pt>
                <c:pt idx="8">
                  <c:v>5.5208333333333297E-2</c:v>
                </c:pt>
                <c:pt idx="9">
                  <c:v>2.9582673005810901E-2</c:v>
                </c:pt>
                <c:pt idx="10">
                  <c:v>3.0777256129368807E-2</c:v>
                </c:pt>
                <c:pt idx="11">
                  <c:v>8.7251828631138922E-2</c:v>
                </c:pt>
                <c:pt idx="12">
                  <c:v>0.194588969823101</c:v>
                </c:pt>
                <c:pt idx="13">
                  <c:v>0.18694976696012405</c:v>
                </c:pt>
                <c:pt idx="14">
                  <c:v>0.20560747663551399</c:v>
                </c:pt>
                <c:pt idx="15">
                  <c:v>0.19845758354755802</c:v>
                </c:pt>
              </c:numCache>
            </c:numRef>
          </c:val>
        </c:ser>
        <c:ser>
          <c:idx val="3"/>
          <c:order val="3"/>
          <c:tx>
            <c:strRef>
              <c:f>Sheet1!$E$18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tr-TR"/>
              </a:p>
            </c:txPr>
            <c:showVal val="1"/>
          </c:dLbls>
          <c:cat>
            <c:strRef>
              <c:f>Sheet1!$A$19:$A$34</c:f>
              <c:strCache>
                <c:ptCount val="16"/>
                <c:pt idx="0">
                  <c:v>Ice Skating</c:v>
                </c:pt>
                <c:pt idx="1">
                  <c:v>Roller Skating</c:v>
                </c:pt>
                <c:pt idx="2">
                  <c:v>Karate / Box / Kick Box</c:v>
                </c:pt>
                <c:pt idx="3">
                  <c:v>Skateboard</c:v>
                </c:pt>
                <c:pt idx="4">
                  <c:v>Swimming</c:v>
                </c:pt>
                <c:pt idx="5">
                  <c:v>Flying Kite</c:v>
                </c:pt>
                <c:pt idx="6">
                  <c:v>Riding Scooter</c:v>
                </c:pt>
                <c:pt idx="7">
                  <c:v>Trekking with pets</c:v>
                </c:pt>
                <c:pt idx="8">
                  <c:v>Dance / Aerobics / Gymnastics</c:v>
                </c:pt>
                <c:pt idx="9">
                  <c:v>Nature Excursion</c:v>
                </c:pt>
                <c:pt idx="10">
                  <c:v>Picnic</c:v>
                </c:pt>
                <c:pt idx="11">
                  <c:v>Sport Activities in school</c:v>
                </c:pt>
                <c:pt idx="12">
                  <c:v>Riding Bicycle</c:v>
                </c:pt>
                <c:pt idx="13">
                  <c:v>Skipping rope</c:v>
                </c:pt>
                <c:pt idx="14">
                  <c:v>Trekking</c:v>
                </c:pt>
                <c:pt idx="15">
                  <c:v>Football / Basketball / Volleyball</c:v>
                </c:pt>
              </c:strCache>
            </c:strRef>
          </c:cat>
          <c:val>
            <c:numRef>
              <c:f>Sheet1!$E$19:$E$34</c:f>
              <c:numCache>
                <c:formatCode>0%</c:formatCode>
                <c:ptCount val="16"/>
                <c:pt idx="0">
                  <c:v>0.91176470588235181</c:v>
                </c:pt>
                <c:pt idx="1">
                  <c:v>0.86778593913956015</c:v>
                </c:pt>
                <c:pt idx="2">
                  <c:v>0.85136554621848914</c:v>
                </c:pt>
                <c:pt idx="3">
                  <c:v>0.817460317460317</c:v>
                </c:pt>
                <c:pt idx="4">
                  <c:v>0.79144942648592309</c:v>
                </c:pt>
                <c:pt idx="5">
                  <c:v>0.74783549783549919</c:v>
                </c:pt>
                <c:pt idx="6">
                  <c:v>0.74512901527119624</c:v>
                </c:pt>
                <c:pt idx="7">
                  <c:v>0.69784550709406212</c:v>
                </c:pt>
                <c:pt idx="8">
                  <c:v>0.69583333333333308</c:v>
                </c:pt>
                <c:pt idx="9">
                  <c:v>0.66613840464870722</c:v>
                </c:pt>
                <c:pt idx="10">
                  <c:v>0.522691705790297</c:v>
                </c:pt>
                <c:pt idx="11">
                  <c:v>0.374608150470219</c:v>
                </c:pt>
                <c:pt idx="12">
                  <c:v>0.34755463059313196</c:v>
                </c:pt>
                <c:pt idx="13">
                  <c:v>0.327291558777835</c:v>
                </c:pt>
                <c:pt idx="14">
                  <c:v>0.19366562824506697</c:v>
                </c:pt>
                <c:pt idx="15">
                  <c:v>0.15732647814910003</c:v>
                </c:pt>
              </c:numCache>
            </c:numRef>
          </c:val>
        </c:ser>
        <c:dLbls>
          <c:showVal val="1"/>
        </c:dLbls>
        <c:gapWidth val="95"/>
        <c:overlap val="100"/>
        <c:axId val="79447552"/>
        <c:axId val="79449088"/>
      </c:barChart>
      <c:catAx>
        <c:axId val="7944755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lang="en-US"/>
            </a:pPr>
            <a:endParaRPr lang="tr-TR"/>
          </a:p>
        </c:txPr>
        <c:crossAx val="79449088"/>
        <c:crosses val="autoZero"/>
        <c:auto val="1"/>
        <c:lblAlgn val="ctr"/>
        <c:lblOffset val="100"/>
      </c:catAx>
      <c:valAx>
        <c:axId val="79449088"/>
        <c:scaling>
          <c:orientation val="minMax"/>
        </c:scaling>
        <c:delete val="1"/>
        <c:axPos val="b"/>
        <c:numFmt formatCode="0%" sourceLinked="1"/>
        <c:tickLblPos val="none"/>
        <c:crossAx val="7944755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n-US"/>
          </a:pPr>
          <a:endParaRPr lang="tr-TR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18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CHD</c:v>
                </c:pt>
              </c:strCache>
            </c:strRef>
          </c:tx>
          <c:dLbls>
            <c:dLbl>
              <c:idx val="0"/>
              <c:layout>
                <c:manualLayout>
                  <c:x val="1.76369292300852E-3"/>
                  <c:y val="-5.6690129668132215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tr-TR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9.3000000000000007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Type II DM</c:v>
                </c:pt>
              </c:strCache>
            </c:strRef>
          </c:tx>
          <c:dLbls>
            <c:dLbl>
              <c:idx val="0"/>
              <c:layout>
                <c:manualLayout>
                  <c:x val="-3.5273858460171102E-3"/>
                  <c:y val="-7.8736291205739037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tr-TR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11.5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Breast Ca</c:v>
                </c:pt>
              </c:strCache>
            </c:strRef>
          </c:tx>
          <c:dLbls>
            <c:dLbl>
              <c:idx val="0"/>
              <c:layout>
                <c:manualLayout>
                  <c:x val="-6.4667993460135072E-17"/>
                  <c:y val="-5.6690129668132111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tr-TR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16.3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Colon Ca</c:v>
                </c:pt>
              </c:strCache>
            </c:strRef>
          </c:tx>
          <c:dLbls>
            <c:dLbl>
              <c:idx val="0"/>
              <c:layout>
                <c:manualLayout>
                  <c:x val="5.2910787690256603E-3"/>
                  <c:y val="-6.6138484612820791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tr-TR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16.600000000000001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All Cause of Death</c:v>
                </c:pt>
              </c:strCache>
            </c:strRef>
          </c:tx>
          <c:dLbls>
            <c:dLbl>
              <c:idx val="0"/>
              <c:layout>
                <c:manualLayout>
                  <c:x val="2.8219086768136899E-2"/>
                  <c:y val="-5.983958131636171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/>
                </a:pPr>
                <a:endParaRPr lang="tr-TR"/>
              </a:p>
            </c:txPr>
            <c:showVal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dLbls>
          <c:showVal val="1"/>
        </c:dLbls>
        <c:gapWidth val="75"/>
        <c:shape val="box"/>
        <c:axId val="101052416"/>
        <c:axId val="101053952"/>
        <c:axId val="0"/>
      </c:bar3DChart>
      <c:catAx>
        <c:axId val="1010524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tr-TR"/>
          </a:p>
        </c:txPr>
        <c:crossAx val="101053952"/>
        <c:crosses val="autoZero"/>
        <c:auto val="1"/>
        <c:lblAlgn val="ctr"/>
        <c:lblOffset val="100"/>
      </c:catAx>
      <c:valAx>
        <c:axId val="10105395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tr-TR"/>
          </a:p>
        </c:txPr>
        <c:crossAx val="1010524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US"/>
          </a:pPr>
          <a:endParaRPr lang="tr-TR"/>
        </a:p>
      </c:txPr>
    </c:legend>
    <c:plotVisOnly val="1"/>
    <c:dispBlanksAs val="gap"/>
  </c:chart>
  <c:txPr>
    <a:bodyPr/>
    <a:lstStyle/>
    <a:p>
      <a:pPr>
        <a:defRPr sz="1800"/>
      </a:pPr>
      <a:endParaRPr lang="tr-T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/>
          <a:lstStyle/>
          <a:p>
            <a:pPr>
              <a:defRPr lang="tr-TR" sz="2800"/>
            </a:pPr>
            <a:r>
              <a:rPr lang="tr-TR" sz="2800" dirty="0" err="1" smtClean="0"/>
              <a:t>Physical</a:t>
            </a:r>
            <a:r>
              <a:rPr lang="tr-TR" sz="2800" dirty="0" smtClean="0"/>
              <a:t> Activity Level (</a:t>
            </a:r>
            <a:r>
              <a:rPr lang="tr-TR" sz="2800" dirty="0"/>
              <a:t>PAL)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lang="en-US" sz="2000"/>
                </a:pPr>
                <a:endParaRPr lang="tr-TR"/>
              </a:p>
            </c:txPr>
            <c:showPercent val="1"/>
          </c:dLbls>
          <c:cat>
            <c:strRef>
              <c:f>Sheet1!$D$96:$D$98</c:f>
              <c:strCache>
                <c:ptCount val="3"/>
                <c:pt idx="0">
                  <c:v>Sedentary</c:v>
                </c:pt>
                <c:pt idx="1">
                  <c:v>Low</c:v>
                </c:pt>
                <c:pt idx="2">
                  <c:v>Sufficient</c:v>
                </c:pt>
              </c:strCache>
            </c:strRef>
          </c:cat>
          <c:val>
            <c:numRef>
              <c:f>Sheet1!$E$96:$E$98</c:f>
              <c:numCache>
                <c:formatCode>0%</c:formatCode>
                <c:ptCount val="3"/>
                <c:pt idx="0">
                  <c:v>0.37790697674418811</c:v>
                </c:pt>
                <c:pt idx="1">
                  <c:v>0.36809593023255804</c:v>
                </c:pt>
                <c:pt idx="2">
                  <c:v>0.25399709302325602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lang="tr-TR" sz="2400"/>
          </a:pPr>
          <a:endParaRPr lang="tr-TR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/>
          <a:lstStyle/>
          <a:p>
            <a:pPr>
              <a:defRPr lang="en-US" sz="2400"/>
            </a:pPr>
            <a:r>
              <a:rPr lang="tr-TR" sz="2400" dirty="0"/>
              <a:t>PAL </a:t>
            </a:r>
            <a:r>
              <a:rPr lang="tr-TR" sz="2400" dirty="0" smtClean="0"/>
              <a:t>x </a:t>
            </a:r>
            <a:r>
              <a:rPr lang="tr-TR" sz="2400" dirty="0"/>
              <a:t>Age </a:t>
            </a:r>
            <a:r>
              <a:rPr lang="tr-TR" sz="2400" dirty="0" smtClean="0"/>
              <a:t>Groups</a:t>
            </a:r>
            <a:endParaRPr lang="tr-TR" sz="2400" dirty="0"/>
          </a:p>
        </c:rich>
      </c:tx>
      <c:layout/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1.98198170079E-2"/>
          <c:y val="8.353336184119052E-2"/>
          <c:w val="0.96036036598419894"/>
          <c:h val="0.7662150575390092"/>
        </c:manualLayout>
      </c:layout>
      <c:bar3DChart>
        <c:barDir val="col"/>
        <c:grouping val="clustered"/>
        <c:ser>
          <c:idx val="0"/>
          <c:order val="0"/>
          <c:tx>
            <c:strRef>
              <c:f>Sheet1!$C$147</c:f>
              <c:strCache>
                <c:ptCount val="1"/>
                <c:pt idx="0">
                  <c:v>Sedentary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800"/>
                </a:pPr>
                <a:endParaRPr lang="tr-TR"/>
              </a:p>
            </c:txPr>
            <c:showVal val="1"/>
          </c:dLbls>
          <c:cat>
            <c:strRef>
              <c:f>Sheet1!$D$146:$J$146</c:f>
              <c:strCache>
                <c:ptCount val="7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35-44</c:v>
                </c:pt>
                <c:pt idx="5">
                  <c:v>45-54</c:v>
                </c:pt>
                <c:pt idx="6">
                  <c:v>55+</c:v>
                </c:pt>
              </c:strCache>
            </c:strRef>
          </c:cat>
          <c:val>
            <c:numRef>
              <c:f>Sheet1!$D$147:$J$147</c:f>
              <c:numCache>
                <c:formatCode>0%</c:formatCode>
                <c:ptCount val="7"/>
                <c:pt idx="0">
                  <c:v>0.63200000000000212</c:v>
                </c:pt>
                <c:pt idx="1">
                  <c:v>0.46300000000000002</c:v>
                </c:pt>
                <c:pt idx="2">
                  <c:v>0.31200000000000105</c:v>
                </c:pt>
                <c:pt idx="3">
                  <c:v>0.27200000000000002</c:v>
                </c:pt>
                <c:pt idx="4">
                  <c:v>0.19700000000000001</c:v>
                </c:pt>
                <c:pt idx="5">
                  <c:v>0.28700000000000003</c:v>
                </c:pt>
                <c:pt idx="6">
                  <c:v>0.54400000000000004</c:v>
                </c:pt>
              </c:numCache>
            </c:numRef>
          </c:val>
        </c:ser>
        <c:ser>
          <c:idx val="1"/>
          <c:order val="1"/>
          <c:tx>
            <c:strRef>
              <c:f>Sheet1!$C$148</c:f>
              <c:strCache>
                <c:ptCount val="1"/>
                <c:pt idx="0">
                  <c:v>Low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800"/>
                </a:pPr>
                <a:endParaRPr lang="tr-TR"/>
              </a:p>
            </c:txPr>
            <c:showVal val="1"/>
          </c:dLbls>
          <c:cat>
            <c:strRef>
              <c:f>Sheet1!$D$146:$J$146</c:f>
              <c:strCache>
                <c:ptCount val="7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35-44</c:v>
                </c:pt>
                <c:pt idx="5">
                  <c:v>45-54</c:v>
                </c:pt>
                <c:pt idx="6">
                  <c:v>55+</c:v>
                </c:pt>
              </c:strCache>
            </c:strRef>
          </c:cat>
          <c:val>
            <c:numRef>
              <c:f>Sheet1!$D$148:$J$148</c:f>
              <c:numCache>
                <c:formatCode>0%</c:formatCode>
                <c:ptCount val="7"/>
                <c:pt idx="0">
                  <c:v>0.252</c:v>
                </c:pt>
                <c:pt idx="1">
                  <c:v>0.31500000000000106</c:v>
                </c:pt>
                <c:pt idx="2">
                  <c:v>0.37000000000000005</c:v>
                </c:pt>
                <c:pt idx="3">
                  <c:v>0.39800000000000108</c:v>
                </c:pt>
                <c:pt idx="4">
                  <c:v>0.39700000000000107</c:v>
                </c:pt>
                <c:pt idx="5">
                  <c:v>0.45200000000000001</c:v>
                </c:pt>
                <c:pt idx="6">
                  <c:v>0.35200000000000004</c:v>
                </c:pt>
              </c:numCache>
            </c:numRef>
          </c:val>
        </c:ser>
        <c:ser>
          <c:idx val="2"/>
          <c:order val="2"/>
          <c:tx>
            <c:strRef>
              <c:f>Sheet1!$C$149</c:f>
              <c:strCache>
                <c:ptCount val="1"/>
                <c:pt idx="0">
                  <c:v>Sufficient</c:v>
                </c:pt>
              </c:strCache>
            </c:strRef>
          </c:tx>
          <c:dLbls>
            <c:dLbl>
              <c:idx val="4"/>
              <c:layout>
                <c:manualLayout>
                  <c:x val="1.0809091722803303E-2"/>
                  <c:y val="-9.2592592592593819E-3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/>
                </a:pPr>
                <a:endParaRPr lang="tr-TR"/>
              </a:p>
            </c:txPr>
            <c:showVal val="1"/>
          </c:dLbls>
          <c:cat>
            <c:strRef>
              <c:f>Sheet1!$D$146:$J$146</c:f>
              <c:strCache>
                <c:ptCount val="7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35-44</c:v>
                </c:pt>
                <c:pt idx="5">
                  <c:v>45-54</c:v>
                </c:pt>
                <c:pt idx="6">
                  <c:v>55+</c:v>
                </c:pt>
              </c:strCache>
            </c:strRef>
          </c:cat>
          <c:val>
            <c:numRef>
              <c:f>Sheet1!$D$149:$J$149</c:f>
              <c:numCache>
                <c:formatCode>0%</c:formatCode>
                <c:ptCount val="7"/>
                <c:pt idx="0">
                  <c:v>0.11600000000000001</c:v>
                </c:pt>
                <c:pt idx="1">
                  <c:v>0.222</c:v>
                </c:pt>
                <c:pt idx="2">
                  <c:v>0.31800000000000106</c:v>
                </c:pt>
                <c:pt idx="3">
                  <c:v>0.33100000000000107</c:v>
                </c:pt>
                <c:pt idx="4">
                  <c:v>0.40600000000000003</c:v>
                </c:pt>
                <c:pt idx="5">
                  <c:v>0.26100000000000001</c:v>
                </c:pt>
                <c:pt idx="6">
                  <c:v>0.10400000000000001</c:v>
                </c:pt>
              </c:numCache>
            </c:numRef>
          </c:val>
        </c:ser>
        <c:dLbls>
          <c:showVal val="1"/>
        </c:dLbls>
        <c:shape val="box"/>
        <c:axId val="70514944"/>
        <c:axId val="74768384"/>
        <c:axId val="0"/>
      </c:bar3DChart>
      <c:catAx>
        <c:axId val="705149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US" sz="2000"/>
            </a:pPr>
            <a:endParaRPr lang="tr-TR"/>
          </a:p>
        </c:txPr>
        <c:crossAx val="74768384"/>
        <c:crosses val="autoZero"/>
        <c:auto val="1"/>
        <c:lblAlgn val="ctr"/>
        <c:lblOffset val="100"/>
      </c:catAx>
      <c:valAx>
        <c:axId val="74768384"/>
        <c:scaling>
          <c:orientation val="minMax"/>
        </c:scaling>
        <c:delete val="1"/>
        <c:axPos val="l"/>
        <c:numFmt formatCode="0%" sourceLinked="1"/>
        <c:tickLblPos val="none"/>
        <c:crossAx val="705149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lang="en-US" sz="1800"/>
          </a:pPr>
          <a:endParaRPr lang="tr-TR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/>
          <a:lstStyle/>
          <a:p>
            <a:pPr>
              <a:defRPr lang="en-US" sz="3200"/>
            </a:pPr>
            <a:r>
              <a:rPr lang="tr-TR" sz="3200" b="1" i="0" baseline="0" dirty="0" err="1" smtClean="0">
                <a:effectLst/>
              </a:rPr>
              <a:t>Average</a:t>
            </a:r>
            <a:r>
              <a:rPr lang="tr-TR" sz="3200" b="1" i="0" baseline="0" dirty="0" smtClean="0">
                <a:effectLst/>
              </a:rPr>
              <a:t> of Daily </a:t>
            </a:r>
            <a:r>
              <a:rPr lang="tr-TR" sz="3200" b="1" i="0" baseline="0" dirty="0" err="1" smtClean="0">
                <a:effectLst/>
              </a:rPr>
              <a:t>Steps</a:t>
            </a:r>
            <a:r>
              <a:rPr lang="tr-TR" sz="3200" b="1" i="0" baseline="0" dirty="0" smtClean="0">
                <a:effectLst/>
              </a:rPr>
              <a:t> vs. </a:t>
            </a:r>
            <a:r>
              <a:rPr lang="tr-TR" sz="3200" b="1" i="0" baseline="0" dirty="0" err="1" smtClean="0">
                <a:effectLst/>
              </a:rPr>
              <a:t>Categories</a:t>
            </a:r>
            <a:endParaRPr lang="en-US" sz="3200" dirty="0">
              <a:effectLst/>
            </a:endParaRP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dPt>
            <c:idx val="0"/>
            <c:spPr>
              <a:solidFill>
                <a:srgbClr val="FCD5B5"/>
              </a:solidFill>
            </c:spPr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rgbClr val="FCD5B5"/>
              </a:solidFill>
            </c:spPr>
          </c:dPt>
          <c:dPt>
            <c:idx val="3"/>
            <c:spPr>
              <a:solidFill>
                <a:srgbClr val="FCD5B5"/>
              </a:solidFill>
            </c:spPr>
          </c:dPt>
          <c:dPt>
            <c:idx val="4"/>
            <c:spPr>
              <a:solidFill>
                <a:srgbClr val="FCD5B5"/>
              </a:solidFill>
            </c:spPr>
          </c:dPt>
          <c:dPt>
            <c:idx val="8"/>
            <c:spPr>
              <a:solidFill>
                <a:srgbClr val="FFC000"/>
              </a:solidFill>
            </c:spPr>
          </c:dPt>
          <c:dPt>
            <c:idx val="9"/>
            <c:spPr>
              <a:solidFill>
                <a:srgbClr val="FFC000"/>
              </a:solidFill>
            </c:spPr>
          </c:dPt>
          <c:dPt>
            <c:idx val="10"/>
            <c:spPr>
              <a:solidFill>
                <a:schemeClr val="tx1"/>
              </a:solidFill>
            </c:spPr>
          </c:dPt>
          <c:dPt>
            <c:idx val="11"/>
            <c:spPr>
              <a:solidFill>
                <a:schemeClr val="tx1"/>
              </a:solidFill>
            </c:spPr>
          </c:dPt>
          <c:dPt>
            <c:idx val="12"/>
            <c:spPr>
              <a:solidFill>
                <a:schemeClr val="tx1"/>
              </a:solidFill>
            </c:spPr>
          </c:dPt>
          <c:dPt>
            <c:idx val="13"/>
            <c:spPr>
              <a:solidFill>
                <a:schemeClr val="tx1"/>
              </a:solidFill>
            </c:spPr>
          </c:dPt>
          <c:dLbls>
            <c:txPr>
              <a:bodyPr/>
              <a:lstStyle/>
              <a:p>
                <a:pPr>
                  <a:defRPr lang="en-US"/>
                </a:pPr>
                <a:endParaRPr lang="tr-TR"/>
              </a:p>
            </c:txPr>
            <c:showVal val="1"/>
          </c:dLbls>
          <c:cat>
            <c:strRef>
              <c:f>Sheet1!$A$175:$A$188</c:f>
              <c:strCache>
                <c:ptCount val="14"/>
                <c:pt idx="0">
                  <c:v>Age 7</c:v>
                </c:pt>
                <c:pt idx="1">
                  <c:v>Age 8</c:v>
                </c:pt>
                <c:pt idx="2">
                  <c:v>Age 9</c:v>
                </c:pt>
                <c:pt idx="3">
                  <c:v>Age 10</c:v>
                </c:pt>
                <c:pt idx="4">
                  <c:v>Age 11</c:v>
                </c:pt>
                <c:pt idx="5">
                  <c:v>İstanbul</c:v>
                </c:pt>
                <c:pt idx="6">
                  <c:v>Ankara</c:v>
                </c:pt>
                <c:pt idx="7">
                  <c:v>İzmir</c:v>
                </c:pt>
                <c:pt idx="8">
                  <c:v>Boys</c:v>
                </c:pt>
                <c:pt idx="9">
                  <c:v>Girls</c:v>
                </c:pt>
                <c:pt idx="10">
                  <c:v>Underweight</c:v>
                </c:pt>
                <c:pt idx="11">
                  <c:v>Normal</c:v>
                </c:pt>
                <c:pt idx="12">
                  <c:v>Overweight</c:v>
                </c:pt>
                <c:pt idx="13">
                  <c:v>Obese</c:v>
                </c:pt>
              </c:strCache>
            </c:strRef>
          </c:cat>
          <c:val>
            <c:numRef>
              <c:f>Sheet1!$B$175:$B$188</c:f>
              <c:numCache>
                <c:formatCode>General</c:formatCode>
                <c:ptCount val="14"/>
                <c:pt idx="0">
                  <c:v>10462</c:v>
                </c:pt>
                <c:pt idx="1">
                  <c:v>10615</c:v>
                </c:pt>
                <c:pt idx="2">
                  <c:v>10225</c:v>
                </c:pt>
                <c:pt idx="3">
                  <c:v>10509</c:v>
                </c:pt>
                <c:pt idx="4">
                  <c:v>9904</c:v>
                </c:pt>
                <c:pt idx="5">
                  <c:v>10930</c:v>
                </c:pt>
                <c:pt idx="6">
                  <c:v>10089</c:v>
                </c:pt>
                <c:pt idx="7">
                  <c:v>10119</c:v>
                </c:pt>
                <c:pt idx="8">
                  <c:v>10924</c:v>
                </c:pt>
                <c:pt idx="9">
                  <c:v>9733</c:v>
                </c:pt>
                <c:pt idx="10">
                  <c:v>10081</c:v>
                </c:pt>
                <c:pt idx="11">
                  <c:v>10467</c:v>
                </c:pt>
                <c:pt idx="12">
                  <c:v>9864</c:v>
                </c:pt>
                <c:pt idx="13">
                  <c:v>10164</c:v>
                </c:pt>
              </c:numCache>
            </c:numRef>
          </c:val>
        </c:ser>
        <c:dLbls>
          <c:showVal val="1"/>
        </c:dLbls>
        <c:gapWidth val="25"/>
        <c:overlap val="32"/>
        <c:axId val="75040640"/>
        <c:axId val="75042176"/>
      </c:barChart>
      <c:catAx>
        <c:axId val="7504064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lang="en-US" sz="1100"/>
            </a:pPr>
            <a:endParaRPr lang="tr-TR"/>
          </a:p>
        </c:txPr>
        <c:crossAx val="75042176"/>
        <c:crosses val="autoZero"/>
        <c:auto val="1"/>
        <c:lblAlgn val="ctr"/>
        <c:lblOffset val="100"/>
      </c:catAx>
      <c:valAx>
        <c:axId val="75042176"/>
        <c:scaling>
          <c:orientation val="minMax"/>
          <c:min val="300"/>
        </c:scaling>
        <c:delete val="1"/>
        <c:axPos val="t"/>
        <c:numFmt formatCode="General" sourceLinked="1"/>
        <c:tickLblPos val="none"/>
        <c:crossAx val="75040640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/>
          <a:lstStyle/>
          <a:p>
            <a:pPr>
              <a:defRPr lang="en-US" sz="3200"/>
            </a:pPr>
            <a:r>
              <a:rPr lang="tr-TR" sz="3200" b="0" i="0" baseline="0" dirty="0" smtClean="0">
                <a:effectLst/>
              </a:rPr>
              <a:t>Günlük adım Sayısı</a:t>
            </a:r>
            <a:endParaRPr lang="en-US" sz="3200" dirty="0">
              <a:effectLst/>
            </a:endParaRPr>
          </a:p>
        </c:rich>
      </c:tx>
      <c:layout/>
    </c:title>
    <c:view3D>
      <c:rAngAx val="1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Sheet1!$B$168</c:f>
              <c:strCache>
                <c:ptCount val="1"/>
                <c:pt idx="0">
                  <c:v>Under</c:v>
                </c:pt>
              </c:strCache>
            </c:strRef>
          </c:tx>
          <c:dLbls>
            <c:txPr>
              <a:bodyPr/>
              <a:lstStyle/>
              <a:p>
                <a:pPr>
                  <a:defRPr lang="en-US" sz="1800"/>
                </a:pPr>
                <a:endParaRPr lang="tr-TR"/>
              </a:p>
            </c:txPr>
            <c:showVal val="1"/>
          </c:dLbls>
          <c:cat>
            <c:strRef>
              <c:f>Sheet1!$A$169:$A$170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Sheet1!$B$169:$B$170</c:f>
              <c:numCache>
                <c:formatCode>0%</c:formatCode>
                <c:ptCount val="2"/>
                <c:pt idx="0">
                  <c:v>0.94200000000000006</c:v>
                </c:pt>
                <c:pt idx="1">
                  <c:v>0.84600000000000009</c:v>
                </c:pt>
              </c:numCache>
            </c:numRef>
          </c:val>
        </c:ser>
        <c:ser>
          <c:idx val="1"/>
          <c:order val="1"/>
          <c:tx>
            <c:strRef>
              <c:f>Sheet1!$C$168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lang="en-US" sz="1800"/>
                </a:pPr>
                <a:endParaRPr lang="tr-TR"/>
              </a:p>
            </c:txPr>
            <c:showVal val="1"/>
          </c:dLbls>
          <c:cat>
            <c:strRef>
              <c:f>Sheet1!$A$169:$A$170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Sheet1!$C$169:$C$170</c:f>
              <c:numCache>
                <c:formatCode>0%</c:formatCode>
                <c:ptCount val="2"/>
                <c:pt idx="0">
                  <c:v>5.8000000000000003E-2</c:v>
                </c:pt>
                <c:pt idx="1">
                  <c:v>0.15400000000000003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78997376"/>
        <c:axId val="78998912"/>
        <c:axId val="0"/>
      </c:bar3DChart>
      <c:catAx>
        <c:axId val="7899737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lang="en-US" sz="1800"/>
            </a:pPr>
            <a:endParaRPr lang="tr-TR"/>
          </a:p>
        </c:txPr>
        <c:crossAx val="78998912"/>
        <c:crosses val="autoZero"/>
        <c:auto val="1"/>
        <c:lblAlgn val="ctr"/>
        <c:lblOffset val="100"/>
      </c:catAx>
      <c:valAx>
        <c:axId val="78998912"/>
        <c:scaling>
          <c:orientation val="minMax"/>
          <c:max val="1"/>
          <c:min val="0"/>
        </c:scaling>
        <c:delete val="1"/>
        <c:axPos val="t"/>
        <c:numFmt formatCode="0%" sourceLinked="1"/>
        <c:tickLblPos val="none"/>
        <c:crossAx val="78997376"/>
        <c:crosses val="autoZero"/>
        <c:crossBetween val="between"/>
        <c:majorUnit val="0.05"/>
        <c:minorUnit val="1.0000000000000002E-2"/>
      </c:valAx>
    </c:plotArea>
    <c:legend>
      <c:legendPos val="t"/>
      <c:layout/>
      <c:txPr>
        <a:bodyPr/>
        <a:lstStyle/>
        <a:p>
          <a:pPr>
            <a:defRPr lang="en-US" sz="2000"/>
          </a:pPr>
          <a:endParaRPr lang="tr-TR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/>
          <a:lstStyle/>
          <a:p>
            <a:pPr>
              <a:defRPr lang="en-US" sz="2400"/>
            </a:pPr>
            <a:r>
              <a:rPr lang="tr-TR" sz="2400" b="0" i="0" baseline="0" dirty="0" smtClean="0">
                <a:effectLst/>
              </a:rPr>
              <a:t>Ortalama Günlük Adım Sayısı</a:t>
            </a:r>
            <a:endParaRPr lang="en-US" sz="2400" dirty="0">
              <a:effectLst/>
            </a:endParaRP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4.569344819002031E-2"/>
                  <c:y val="3.6453776611257015E-7"/>
                </c:manualLayout>
              </c:layout>
              <c:showVal val="1"/>
            </c:dLbl>
            <c:dLbl>
              <c:idx val="1"/>
              <c:layout>
                <c:manualLayout>
                  <c:x val="-6.3100476071932823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sz="1800"/>
                </a:pPr>
                <a:endParaRPr lang="tr-TR"/>
              </a:p>
            </c:txPr>
            <c:showVal val="1"/>
          </c:dLbls>
          <c:cat>
            <c:strRef>
              <c:f>Sheet1!$A$183:$A$184</c:f>
              <c:strCache>
                <c:ptCount val="2"/>
                <c:pt idx="0">
                  <c:v>Boys</c:v>
                </c:pt>
                <c:pt idx="1">
                  <c:v>Girls</c:v>
                </c:pt>
              </c:strCache>
            </c:strRef>
          </c:cat>
          <c:val>
            <c:numRef>
              <c:f>Sheet1!$B$183:$B$184</c:f>
              <c:numCache>
                <c:formatCode>General</c:formatCode>
                <c:ptCount val="2"/>
                <c:pt idx="0">
                  <c:v>10924</c:v>
                </c:pt>
                <c:pt idx="1">
                  <c:v>9733</c:v>
                </c:pt>
              </c:numCache>
            </c:numRef>
          </c:val>
        </c:ser>
        <c:dLbls>
          <c:showVal val="1"/>
        </c:dLbls>
        <c:gapWidth val="6"/>
        <c:overlap val="-25"/>
        <c:axId val="72097792"/>
        <c:axId val="72099328"/>
      </c:barChart>
      <c:catAx>
        <c:axId val="7209779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lang="en-US" sz="1800"/>
            </a:pPr>
            <a:endParaRPr lang="tr-TR"/>
          </a:p>
        </c:txPr>
        <c:crossAx val="72099328"/>
        <c:crosses val="autoZero"/>
        <c:auto val="1"/>
        <c:lblAlgn val="ctr"/>
        <c:lblOffset val="100"/>
      </c:catAx>
      <c:valAx>
        <c:axId val="72099328"/>
        <c:scaling>
          <c:orientation val="minMax"/>
          <c:max val="11200"/>
          <c:min val="250"/>
        </c:scaling>
        <c:delete val="1"/>
        <c:axPos val="t"/>
        <c:numFmt formatCode="General" sourceLinked="1"/>
        <c:tickLblPos val="none"/>
        <c:crossAx val="7209779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n-US" sz="1800"/>
          </a:pPr>
          <a:endParaRPr lang="tr-TR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/>
          <a:lstStyle/>
          <a:p>
            <a:pPr>
              <a:defRPr lang="en-US"/>
            </a:pPr>
            <a:r>
              <a:rPr lang="tr-TR" dirty="0" smtClean="0"/>
              <a:t>Dün ne kadar TV izledin?</a:t>
            </a:r>
            <a:endParaRPr lang="en-US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dPt>
          <c:dLbls>
            <c:txPr>
              <a:bodyPr/>
              <a:lstStyle/>
              <a:p>
                <a:pPr>
                  <a:defRPr lang="en-US"/>
                </a:pPr>
                <a:endParaRPr lang="tr-TR"/>
              </a:p>
            </c:txPr>
            <c:showVal val="1"/>
          </c:dLbls>
          <c:cat>
            <c:strRef>
              <c:f>Sheet2!$G$183:$G$186</c:f>
              <c:strCache>
                <c:ptCount val="4"/>
                <c:pt idx="0">
                  <c:v>None</c:v>
                </c:pt>
                <c:pt idx="1">
                  <c:v>At least 1 hour</c:v>
                </c:pt>
                <c:pt idx="2">
                  <c:v>At least 2 hours</c:v>
                </c:pt>
                <c:pt idx="3">
                  <c:v>At least 3 hours</c:v>
                </c:pt>
              </c:strCache>
            </c:strRef>
          </c:cat>
          <c:val>
            <c:numRef>
              <c:f>Sheet2!$H$183:$H$186</c:f>
              <c:numCache>
                <c:formatCode>0%</c:formatCode>
                <c:ptCount val="4"/>
                <c:pt idx="0">
                  <c:v>0.11984606926882901</c:v>
                </c:pt>
                <c:pt idx="1">
                  <c:v>0.88015393073117099</c:v>
                </c:pt>
                <c:pt idx="2">
                  <c:v>0.56184716877405194</c:v>
                </c:pt>
                <c:pt idx="3">
                  <c:v>0.29741616272677307</c:v>
                </c:pt>
              </c:numCache>
            </c:numRef>
          </c:val>
        </c:ser>
        <c:dLbls>
          <c:showVal val="1"/>
        </c:dLbls>
        <c:gapWidth val="0"/>
        <c:overlap val="-25"/>
        <c:axId val="72139136"/>
        <c:axId val="72140672"/>
      </c:barChart>
      <c:catAx>
        <c:axId val="7213913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lang="en-US"/>
            </a:pPr>
            <a:endParaRPr lang="tr-TR"/>
          </a:p>
        </c:txPr>
        <c:crossAx val="72140672"/>
        <c:crosses val="autoZero"/>
        <c:auto val="1"/>
        <c:lblAlgn val="ctr"/>
        <c:lblOffset val="100"/>
      </c:catAx>
      <c:valAx>
        <c:axId val="72140672"/>
        <c:scaling>
          <c:orientation val="minMax"/>
        </c:scaling>
        <c:delete val="1"/>
        <c:axPos val="b"/>
        <c:numFmt formatCode="0%" sourceLinked="1"/>
        <c:tickLblPos val="none"/>
        <c:crossAx val="72139136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/>
          <a:lstStyle/>
          <a:p>
            <a:pPr>
              <a:defRPr lang="en-US"/>
            </a:pPr>
            <a:r>
              <a:rPr lang="tr-TR" dirty="0"/>
              <a:t>TV </a:t>
            </a:r>
            <a:r>
              <a:rPr lang="tr-TR" dirty="0" smtClean="0"/>
              <a:t>İzleme sıklığı</a:t>
            </a:r>
            <a:endParaRPr lang="en-US" dirty="0"/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5050"/>
              </a:solidFill>
            </c:spPr>
          </c:dPt>
          <c:cat>
            <c:strRef>
              <c:f>Sheet2!$A$171:$A$175</c:f>
              <c:strCache>
                <c:ptCount val="5"/>
                <c:pt idx="0">
                  <c:v>Everyday</c:v>
                </c:pt>
                <c:pt idx="1">
                  <c:v>5 - 6 days in a week</c:v>
                </c:pt>
                <c:pt idx="2">
                  <c:v>1 - 4 days in a week</c:v>
                </c:pt>
                <c:pt idx="3">
                  <c:v>Only weekends</c:v>
                </c:pt>
                <c:pt idx="4">
                  <c:v>None</c:v>
                </c:pt>
              </c:strCache>
            </c:strRef>
          </c:cat>
          <c:val>
            <c:numRef>
              <c:f>Sheet2!$B$171:$B$175</c:f>
              <c:numCache>
                <c:formatCode>0%</c:formatCode>
                <c:ptCount val="5"/>
                <c:pt idx="0">
                  <c:v>0.64635416666666701</c:v>
                </c:pt>
                <c:pt idx="1">
                  <c:v>7.2916666666666699E-2</c:v>
                </c:pt>
                <c:pt idx="2">
                  <c:v>0.18958333333333305</c:v>
                </c:pt>
                <c:pt idx="3">
                  <c:v>7.5520833333333315E-2</c:v>
                </c:pt>
                <c:pt idx="4">
                  <c:v>1.5625000000000003E-2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lang="en-US"/>
          </a:pPr>
          <a:endParaRPr lang="tr-TR"/>
        </a:p>
      </c:txPr>
    </c:legend>
    <c:plotVisOnly val="1"/>
    <c:dispBlanksAs val="zero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0.52648</cdr:x>
      <cdr:y>0.29028</cdr:y>
    </cdr:from>
    <cdr:to>
      <cdr:x>0.81248</cdr:x>
      <cdr:y>0.55474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>
          <a:off x="3960440" y="1152128"/>
          <a:ext cx="2151443" cy="104963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4576D-0DA6-4088-9BF0-B9F2D1E3C079}" type="datetimeFigureOut">
              <a:rPr lang="tr-TR" smtClean="0"/>
              <a:pPr/>
              <a:t>20.12.2012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11A34-08D1-4CA4-86D3-80FB5A851F0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1356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11A34-08D1-4CA4-86D3-80FB5A851F0F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14375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11A34-08D1-4CA4-86D3-80FB5A851F0F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21939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Prevalence of smoking, population attributable risk (PAR), and global deaths for smoking were obtained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WHO.7 Hazard ratio for all-cause mortality of smoking was obtained from meta-analysis studies.8,9 All inactivity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were obtained from Lee and colleagues.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Getting the public to exercise is a public health priority because inactive people are contributing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mortality burden as large as tobacco smoking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11A34-08D1-4CA4-86D3-80FB5A851F0F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61053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smtClean="0"/>
              <a:t>No </a:t>
            </a:r>
            <a:r>
              <a:rPr lang="tr-TR" baseline="0" dirty="0" err="1" smtClean="0"/>
              <a:t>sig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diff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btw</a:t>
            </a:r>
            <a:r>
              <a:rPr lang="tr-TR" baseline="0" dirty="0" smtClean="0"/>
              <a:t> age. </a:t>
            </a:r>
            <a:r>
              <a:rPr lang="tr-TR" baseline="0" dirty="0" err="1" smtClean="0"/>
              <a:t>sig</a:t>
            </a:r>
            <a:r>
              <a:rPr lang="tr-TR" baseline="0" dirty="0" smtClean="0"/>
              <a:t>. = 0,240</a:t>
            </a:r>
          </a:p>
          <a:p>
            <a:r>
              <a:rPr lang="tr-TR" baseline="0" dirty="0" err="1" smtClean="0"/>
              <a:t>Sig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diff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btw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cities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Sig</a:t>
            </a:r>
            <a:r>
              <a:rPr lang="tr-TR" baseline="0" dirty="0" smtClean="0"/>
              <a:t>. = 0,02</a:t>
            </a:r>
          </a:p>
          <a:p>
            <a:r>
              <a:rPr lang="tr-TR" baseline="0" dirty="0" err="1" smtClean="0"/>
              <a:t>Sig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diff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Btw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Gender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sig</a:t>
            </a:r>
            <a:r>
              <a:rPr lang="tr-TR" baseline="0" dirty="0" smtClean="0"/>
              <a:t>. = 0,00</a:t>
            </a:r>
          </a:p>
          <a:p>
            <a:r>
              <a:rPr lang="tr-TR" baseline="0" dirty="0" smtClean="0"/>
              <a:t>No </a:t>
            </a:r>
            <a:r>
              <a:rPr lang="tr-TR" baseline="0" dirty="0" err="1" smtClean="0"/>
              <a:t>sig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diff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Btw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bmi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cat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Sig</a:t>
            </a:r>
            <a:r>
              <a:rPr lang="tr-TR" baseline="0" dirty="0" smtClean="0"/>
              <a:t>. = 0,328</a:t>
            </a:r>
          </a:p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DD3CC-E48F-4E99-9FEC-FCD18F23DA6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982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No </a:t>
            </a:r>
            <a:r>
              <a:rPr lang="tr-TR" dirty="0" err="1" smtClean="0"/>
              <a:t>sig</a:t>
            </a:r>
            <a:r>
              <a:rPr lang="tr-TR" dirty="0" smtClean="0"/>
              <a:t>.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difference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btw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Gender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categories</a:t>
            </a:r>
            <a:r>
              <a:rPr lang="tr-TR" baseline="0" dirty="0" smtClean="0"/>
              <a:t> in TV </a:t>
            </a:r>
            <a:r>
              <a:rPr lang="tr-TR" baseline="0" dirty="0" err="1" smtClean="0"/>
              <a:t>Viewing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Frequency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Sig</a:t>
            </a:r>
            <a:r>
              <a:rPr lang="tr-TR" baseline="0" dirty="0" smtClean="0"/>
              <a:t>. = 0.402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DD3CC-E48F-4E99-9FEC-FCD18F23DA6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6517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err="1" smtClean="0"/>
              <a:t>Sig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diff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Btw</a:t>
            </a:r>
            <a:r>
              <a:rPr lang="tr-TR" baseline="0" dirty="0" smtClean="0"/>
              <a:t> age. </a:t>
            </a:r>
            <a:r>
              <a:rPr lang="tr-TR" baseline="0" dirty="0" err="1" smtClean="0"/>
              <a:t>Sig</a:t>
            </a:r>
            <a:r>
              <a:rPr lang="tr-TR" baseline="0" dirty="0" smtClean="0"/>
              <a:t>: 0.000</a:t>
            </a:r>
          </a:p>
          <a:p>
            <a:r>
              <a:rPr lang="tr-TR" baseline="0" dirty="0" err="1" smtClean="0"/>
              <a:t>Other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cities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significantly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lower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sport</a:t>
            </a:r>
            <a:r>
              <a:rPr lang="tr-TR" baseline="0" dirty="0" smtClean="0"/>
              <a:t> course </a:t>
            </a:r>
            <a:r>
              <a:rPr lang="tr-TR" baseline="0" dirty="0" err="1" smtClean="0"/>
              <a:t>attandence</a:t>
            </a:r>
            <a:r>
              <a:rPr lang="tr-TR" baseline="0" dirty="0" smtClean="0"/>
              <a:t>. </a:t>
            </a:r>
            <a:r>
              <a:rPr lang="tr-TR" baseline="0" dirty="0" err="1" smtClean="0"/>
              <a:t>Sig</a:t>
            </a:r>
            <a:r>
              <a:rPr lang="tr-TR" baseline="0" dirty="0" smtClean="0"/>
              <a:t>: 0.001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DD3CC-E48F-4E99-9FEC-FCD18F23DA6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264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3639-3D3A-4618-8DE4-B539DE222906}" type="datetimeFigureOut">
              <a:rPr lang="tr-TR" smtClean="0"/>
              <a:pPr/>
              <a:t>20.12.2012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0DF-E273-4B26-AC18-F7CD857608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7369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3639-3D3A-4618-8DE4-B539DE222906}" type="datetimeFigureOut">
              <a:rPr lang="tr-TR" smtClean="0"/>
              <a:pPr/>
              <a:t>20.12.2012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0DF-E273-4B26-AC18-F7CD857608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2472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3639-3D3A-4618-8DE4-B539DE222906}" type="datetimeFigureOut">
              <a:rPr lang="tr-TR" smtClean="0"/>
              <a:pPr/>
              <a:t>20.12.2012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0DF-E273-4B26-AC18-F7CD857608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6019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3639-3D3A-4618-8DE4-B539DE222906}" type="datetimeFigureOut">
              <a:rPr lang="tr-TR" smtClean="0"/>
              <a:pPr/>
              <a:t>20.12.2012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0DF-E273-4B26-AC18-F7CD857608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0033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3639-3D3A-4618-8DE4-B539DE222906}" type="datetimeFigureOut">
              <a:rPr lang="tr-TR" smtClean="0"/>
              <a:pPr/>
              <a:t>20.12.2012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0DF-E273-4B26-AC18-F7CD857608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2307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3639-3D3A-4618-8DE4-B539DE222906}" type="datetimeFigureOut">
              <a:rPr lang="tr-TR" smtClean="0"/>
              <a:pPr/>
              <a:t>20.12.2012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0DF-E273-4B26-AC18-F7CD857608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0590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3639-3D3A-4618-8DE4-B539DE222906}" type="datetimeFigureOut">
              <a:rPr lang="tr-TR" smtClean="0"/>
              <a:pPr/>
              <a:t>20.12.2012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0DF-E273-4B26-AC18-F7CD857608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320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3639-3D3A-4618-8DE4-B539DE222906}" type="datetimeFigureOut">
              <a:rPr lang="tr-TR" smtClean="0"/>
              <a:pPr/>
              <a:t>20.12.2012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0DF-E273-4B26-AC18-F7CD857608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543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3639-3D3A-4618-8DE4-B539DE222906}" type="datetimeFigureOut">
              <a:rPr lang="tr-TR" smtClean="0"/>
              <a:pPr/>
              <a:t>20.12.2012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0DF-E273-4B26-AC18-F7CD857608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275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3639-3D3A-4618-8DE4-B539DE222906}" type="datetimeFigureOut">
              <a:rPr lang="tr-TR" smtClean="0"/>
              <a:pPr/>
              <a:t>20.12.2012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0DF-E273-4B26-AC18-F7CD857608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2055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3639-3D3A-4618-8DE4-B539DE222906}" type="datetimeFigureOut">
              <a:rPr lang="tr-TR" smtClean="0"/>
              <a:pPr/>
              <a:t>20.12.2012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0DF-E273-4B26-AC18-F7CD857608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937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03639-3D3A-4618-8DE4-B539DE222906}" type="datetimeFigureOut">
              <a:rPr lang="tr-TR" smtClean="0"/>
              <a:pPr/>
              <a:t>20.12.2012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720DF-E273-4B26-AC18-F7CD857608A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6514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8280920" cy="32403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b="1" dirty="0" smtClean="0">
                <a:solidFill>
                  <a:schemeClr val="tx1"/>
                </a:solidFill>
                <a:latin typeface="+mj-lt"/>
              </a:rPr>
              <a:t>Prof</a:t>
            </a:r>
            <a:r>
              <a:rPr lang="tr-TR" b="1" dirty="0" smtClean="0">
                <a:solidFill>
                  <a:schemeClr val="tx1"/>
                </a:solidFill>
                <a:latin typeface="+mj-lt"/>
              </a:rPr>
              <a:t>. Dr</a:t>
            </a:r>
            <a:r>
              <a:rPr lang="tr-TR" b="1" dirty="0" smtClean="0">
                <a:solidFill>
                  <a:schemeClr val="tx1"/>
                </a:solidFill>
                <a:latin typeface="+mj-lt"/>
              </a:rPr>
              <a:t>. Haydar A. Demirel </a:t>
            </a:r>
          </a:p>
          <a:p>
            <a:pPr>
              <a:spcBef>
                <a:spcPts val="0"/>
              </a:spcBef>
            </a:pPr>
            <a:endParaRPr lang="tr-TR" sz="2800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tr-TR" sz="2800" dirty="0" smtClean="0">
                <a:solidFill>
                  <a:schemeClr val="tx1"/>
                </a:solidFill>
                <a:latin typeface="+mj-lt"/>
              </a:rPr>
              <a:t>Hacettepe </a:t>
            </a:r>
            <a:r>
              <a:rPr lang="tr-TR" sz="2800" dirty="0" err="1" smtClean="0">
                <a:solidFill>
                  <a:schemeClr val="tx1"/>
                </a:solidFill>
                <a:latin typeface="+mj-lt"/>
              </a:rPr>
              <a:t>Üniversity</a:t>
            </a:r>
            <a:r>
              <a:rPr lang="tr-TR" sz="2800" dirty="0" smtClean="0">
                <a:solidFill>
                  <a:schemeClr val="tx1"/>
                </a:solidFill>
                <a:latin typeface="+mj-lt"/>
              </a:rPr>
              <a:t>, Spor Bilimleri ve Teknolojisi YO</a:t>
            </a:r>
          </a:p>
          <a:p>
            <a:pPr>
              <a:spcBef>
                <a:spcPts val="0"/>
              </a:spcBef>
            </a:pPr>
            <a:r>
              <a:rPr lang="tr-TR" sz="2800" dirty="0" smtClean="0">
                <a:solidFill>
                  <a:schemeClr val="tx1"/>
                </a:solidFill>
                <a:latin typeface="+mj-lt"/>
              </a:rPr>
              <a:t>Tıp Fakültesi Spor Hekimliği AD</a:t>
            </a:r>
          </a:p>
          <a:p>
            <a:pPr>
              <a:spcBef>
                <a:spcPts val="0"/>
              </a:spcBef>
            </a:pPr>
            <a:r>
              <a:rPr lang="tr-TR" sz="2800" dirty="0" smtClean="0">
                <a:solidFill>
                  <a:schemeClr val="tx1"/>
                </a:solidFill>
                <a:latin typeface="+mj-lt"/>
              </a:rPr>
              <a:t>&amp;</a:t>
            </a:r>
          </a:p>
          <a:p>
            <a:pPr>
              <a:spcBef>
                <a:spcPts val="0"/>
              </a:spcBef>
            </a:pPr>
            <a:r>
              <a:rPr lang="tr-TR" sz="2800" dirty="0" smtClean="0">
                <a:solidFill>
                  <a:schemeClr val="tx1"/>
                </a:solidFill>
                <a:latin typeface="+mj-lt"/>
              </a:rPr>
              <a:t>Active </a:t>
            </a:r>
            <a:r>
              <a:rPr lang="tr-TR" sz="2800" dirty="0" err="1" smtClean="0">
                <a:solidFill>
                  <a:schemeClr val="tx1"/>
                </a:solidFill>
                <a:latin typeface="+mj-lt"/>
              </a:rPr>
              <a:t>Living</a:t>
            </a:r>
            <a:r>
              <a:rPr lang="tr-TR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latin typeface="+mj-lt"/>
              </a:rPr>
              <a:t>Association</a:t>
            </a:r>
            <a:r>
              <a:rPr lang="tr-TR" sz="2800" dirty="0" smtClean="0">
                <a:solidFill>
                  <a:schemeClr val="tx1"/>
                </a:solidFill>
                <a:latin typeface="+mj-lt"/>
              </a:rPr>
              <a:t> of </a:t>
            </a:r>
            <a:r>
              <a:rPr lang="tr-TR" sz="2800" dirty="0" err="1" smtClean="0">
                <a:solidFill>
                  <a:schemeClr val="tx1"/>
                </a:solidFill>
                <a:latin typeface="+mj-lt"/>
              </a:rPr>
              <a:t>Turkey</a:t>
            </a:r>
            <a:endParaRPr lang="tr-TR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 descr="dernegi-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38" r="20475"/>
          <a:stretch/>
        </p:blipFill>
        <p:spPr bwMode="auto">
          <a:xfrm rot="16200000">
            <a:off x="-2360950" y="3797253"/>
            <a:ext cx="5428997" cy="66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578" y="-27384"/>
            <a:ext cx="9144000" cy="1440160"/>
          </a:xfrm>
          <a:prstGeom prst="rect">
            <a:avLst/>
          </a:prstGeom>
          <a:solidFill>
            <a:srgbClr val="7AC141">
              <a:alpha val="80000"/>
            </a:srgb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smtClean="0"/>
              <a:t>Neden “Egzersiz İlaçtır” Türkiye?</a:t>
            </a: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xmlns="" val="79230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37456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085184"/>
            <a:ext cx="9144000" cy="1015663"/>
          </a:xfrm>
          <a:prstGeom prst="rect">
            <a:avLst/>
          </a:prstGeom>
          <a:solidFill>
            <a:srgbClr val="DBEEF4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1.06 </a:t>
            </a:r>
            <a:r>
              <a:rPr lang="en-US" sz="6000" dirty="0" err="1" smtClean="0"/>
              <a:t>yıl</a:t>
            </a:r>
            <a:r>
              <a:rPr lang="en-US" sz="6000" dirty="0" smtClean="0"/>
              <a:t>!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0" y="6095037"/>
            <a:ext cx="9144000" cy="646331"/>
          </a:xfrm>
          <a:prstGeom prst="rect">
            <a:avLst/>
          </a:prstGeom>
          <a:solidFill>
            <a:srgbClr val="DBEEF4"/>
          </a:solidFill>
        </p:spPr>
        <p:txBody>
          <a:bodyPr wrap="square">
            <a:spAutoFit/>
          </a:bodyPr>
          <a:lstStyle/>
          <a:p>
            <a:r>
              <a:rPr lang="en-US" dirty="0"/>
              <a:t>I-Min </a:t>
            </a:r>
            <a:r>
              <a:rPr lang="en-US" dirty="0" smtClean="0"/>
              <a:t>Lee Effect </a:t>
            </a:r>
            <a:r>
              <a:rPr lang="en-US" dirty="0"/>
              <a:t>of physical inactivity on major non-</a:t>
            </a:r>
            <a:r>
              <a:rPr lang="en-US" dirty="0" smtClean="0"/>
              <a:t>communicable diseases </a:t>
            </a:r>
            <a:r>
              <a:rPr lang="en-US" dirty="0"/>
              <a:t>worldwide: an analysis of burden of disease </a:t>
            </a:r>
            <a:r>
              <a:rPr lang="en-US" dirty="0" smtClean="0"/>
              <a:t>and life expectancy. LANCET, July 201 p 9-19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-27384"/>
            <a:ext cx="9144000" cy="1200329"/>
          </a:xfrm>
          <a:prstGeom prst="rect">
            <a:avLst/>
          </a:prstGeom>
          <a:solidFill>
            <a:srgbClr val="7AC14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/>
              <a:t>Türkiye’de</a:t>
            </a:r>
            <a:r>
              <a:rPr lang="en-US" sz="3600" dirty="0" smtClean="0"/>
              <a:t> </a:t>
            </a:r>
            <a:r>
              <a:rPr lang="en-US" sz="3600" dirty="0" err="1" smtClean="0"/>
              <a:t>Fiziksel</a:t>
            </a:r>
            <a:r>
              <a:rPr lang="en-US" sz="3600" dirty="0" smtClean="0"/>
              <a:t> </a:t>
            </a:r>
            <a:r>
              <a:rPr lang="en-US" sz="3600" dirty="0" err="1" smtClean="0"/>
              <a:t>Hareketsizliğin</a:t>
            </a:r>
            <a:r>
              <a:rPr lang="en-US" sz="3600" dirty="0" smtClean="0"/>
              <a:t> </a:t>
            </a:r>
            <a:r>
              <a:rPr lang="en-US" sz="3600" dirty="0" err="1" smtClean="0"/>
              <a:t>Ortadan</a:t>
            </a:r>
            <a:r>
              <a:rPr lang="en-US" sz="3600" dirty="0" smtClean="0"/>
              <a:t> </a:t>
            </a:r>
            <a:r>
              <a:rPr lang="en-US" sz="3600" dirty="0" err="1" smtClean="0"/>
              <a:t>Kaldırılmasıyla</a:t>
            </a:r>
            <a:r>
              <a:rPr lang="en-US" sz="3600" dirty="0" smtClean="0"/>
              <a:t> </a:t>
            </a:r>
            <a:r>
              <a:rPr lang="en-US" sz="3600" dirty="0" err="1" smtClean="0"/>
              <a:t>Kazanılacak</a:t>
            </a:r>
            <a:r>
              <a:rPr lang="en-US" sz="3600" dirty="0" smtClean="0"/>
              <a:t> </a:t>
            </a:r>
            <a:r>
              <a:rPr lang="en-US" sz="3600" dirty="0" err="1" smtClean="0"/>
              <a:t>Ömür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9564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3815670"/>
              </p:ext>
            </p:extLst>
          </p:nvPr>
        </p:nvGraphicFramePr>
        <p:xfrm>
          <a:off x="539552" y="1268760"/>
          <a:ext cx="64807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971600" y="5657671"/>
            <a:ext cx="75009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3600" dirty="0"/>
              <a:t> Only ¼ of the population is sufficient</a:t>
            </a:r>
            <a:endParaRPr lang="tr-TR" sz="3600" dirty="0"/>
          </a:p>
          <a:p>
            <a:endParaRPr lang="en-US" sz="3600" dirty="0"/>
          </a:p>
        </p:txBody>
      </p:sp>
      <p:pic>
        <p:nvPicPr>
          <p:cNvPr id="5" name="Picture 2" descr="dernegi-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38" r="20475"/>
          <a:stretch/>
        </p:blipFill>
        <p:spPr bwMode="auto">
          <a:xfrm rot="16200000">
            <a:off x="-2318255" y="3839952"/>
            <a:ext cx="5343605" cy="66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rgbClr val="7AC14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latin typeface="Arial" charset="0"/>
              </a:rPr>
              <a:t>Türkiye’de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Hareketsiz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Yaşam</a:t>
            </a:r>
            <a:r>
              <a:rPr lang="en-US" sz="3600" dirty="0" smtClean="0">
                <a:latin typeface="Arial" charset="0"/>
              </a:rPr>
              <a:t>: </a:t>
            </a:r>
            <a:r>
              <a:rPr lang="en-US" sz="3600" dirty="0" err="1" smtClean="0">
                <a:latin typeface="Arial" charset="0"/>
              </a:rPr>
              <a:t>Aktif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Yaşam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Araştırması</a:t>
            </a:r>
            <a:endParaRPr 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3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8787638"/>
              </p:ext>
            </p:extLst>
          </p:nvPr>
        </p:nvGraphicFramePr>
        <p:xfrm>
          <a:off x="179512" y="908720"/>
          <a:ext cx="878497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5715253"/>
            <a:ext cx="806489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tr-TR" sz="2800" dirty="0" smtClean="0"/>
              <a:t>Gençler ve 55+ yaş hareket etmiyor</a:t>
            </a:r>
            <a:r>
              <a:rPr lang="en-US" sz="2800" dirty="0" smtClean="0"/>
              <a:t>!</a:t>
            </a:r>
            <a:endParaRPr lang="tr-TR" sz="2800" dirty="0" smtClean="0"/>
          </a:p>
          <a:p>
            <a:pPr lvl="0">
              <a:buFont typeface="Arial" pitchFamily="34" charset="0"/>
              <a:buChar char="•"/>
            </a:pPr>
            <a:r>
              <a:rPr lang="tr-TR" sz="2800" dirty="0" smtClean="0"/>
              <a:t> </a:t>
            </a:r>
            <a:r>
              <a:rPr lang="tr-TR" sz="2800" dirty="0"/>
              <a:t> </a:t>
            </a:r>
            <a:r>
              <a:rPr lang="tr-TR" sz="2800" dirty="0" smtClean="0"/>
              <a:t>   </a:t>
            </a:r>
            <a:r>
              <a:rPr lang="en-US" sz="2800" dirty="0" smtClean="0"/>
              <a:t>15-19: </a:t>
            </a:r>
            <a:r>
              <a:rPr lang="tr-TR" sz="2800" dirty="0" smtClean="0"/>
              <a:t>En hareketsiz grup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-27384"/>
            <a:ext cx="9144000" cy="1143000"/>
          </a:xfrm>
          <a:prstGeom prst="rect">
            <a:avLst/>
          </a:prstGeom>
          <a:solidFill>
            <a:srgbClr val="7AC14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charset="0"/>
              </a:rPr>
              <a:t>Türkiye’de Hareketsiz Yaşam</a:t>
            </a:r>
            <a:endParaRPr 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1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8208912" cy="3888432"/>
          </a:xfrm>
          <a:solidFill>
            <a:srgbClr val="DBEEF4"/>
          </a:solidFill>
        </p:spPr>
        <p:txBody>
          <a:bodyPr/>
          <a:lstStyle/>
          <a:p>
            <a:r>
              <a:rPr lang="tr-TR" dirty="0" smtClean="0"/>
              <a:t>“</a:t>
            </a:r>
            <a:r>
              <a:rPr lang="tr-TR" dirty="0"/>
              <a:t>Türkiye Beslenme ve Sağlık Araştırması” </a:t>
            </a:r>
            <a:r>
              <a:rPr lang="tr-TR" dirty="0" smtClean="0"/>
              <a:t>bireylerin </a:t>
            </a:r>
            <a:r>
              <a:rPr lang="tr-TR" dirty="0"/>
              <a:t>%71.9’</a:t>
            </a:r>
            <a:r>
              <a:rPr lang="tr-TR" dirty="0" smtClean="0"/>
              <a:t>u </a:t>
            </a:r>
            <a:r>
              <a:rPr lang="tr-TR" dirty="0"/>
              <a:t>hareketsiz </a:t>
            </a:r>
            <a:endParaRPr lang="tr-TR" dirty="0" smtClean="0"/>
          </a:p>
          <a:p>
            <a:r>
              <a:rPr lang="tr-TR" dirty="0" smtClean="0"/>
              <a:t>2011</a:t>
            </a:r>
            <a:r>
              <a:rPr lang="tr-TR" dirty="0"/>
              <a:t>’de yapılan </a:t>
            </a:r>
            <a:r>
              <a:rPr lang="tr-TR" b="1" dirty="0"/>
              <a:t>“Kronik Hastalıklar Risk Faktörleri </a:t>
            </a:r>
            <a:r>
              <a:rPr lang="tr-TR" b="1" dirty="0" err="1"/>
              <a:t>Araştırması</a:t>
            </a:r>
            <a:r>
              <a:rPr lang="tr-TR" b="1" dirty="0" err="1" smtClean="0"/>
              <a:t>”</a:t>
            </a:r>
            <a:r>
              <a:rPr lang="tr-TR" dirty="0" err="1" smtClean="0"/>
              <a:t>na</a:t>
            </a:r>
            <a:r>
              <a:rPr lang="tr-TR" dirty="0" smtClean="0"/>
              <a:t> </a:t>
            </a:r>
            <a:r>
              <a:rPr lang="tr-TR" dirty="0"/>
              <a:t>göre ülke genelinde kadınların %87’si, erkeklerin ise %77’sinin yeterli ölçüde fiziksel aktivite yapmadığı belirlenmiştir. 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7AC141"/>
          </a:solidFill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" charset="0"/>
              </a:rPr>
              <a:t>Türkiye’de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Hareketsiz</a:t>
            </a:r>
            <a:r>
              <a:rPr lang="en-US" sz="3600" dirty="0" smtClean="0">
                <a:latin typeface="Arial" charset="0"/>
              </a:rPr>
              <a:t> </a:t>
            </a:r>
            <a:r>
              <a:rPr lang="en-US" sz="3600" dirty="0" err="1" smtClean="0">
                <a:latin typeface="Arial" charset="0"/>
              </a:rPr>
              <a:t>Yaşam</a:t>
            </a:r>
            <a:endParaRPr lang="en-US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7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PRÇDO - Çık Dışarıya Oynayalım\oyun filmi\görseller\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728" y="1857364"/>
            <a:ext cx="6480720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-27384"/>
            <a:ext cx="9144000" cy="1080120"/>
          </a:xfrm>
          <a:prstGeom prst="rect">
            <a:avLst/>
          </a:prstGeom>
          <a:solidFill>
            <a:srgbClr val="7AC141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smtClean="0">
                <a:solidFill>
                  <a:srgbClr val="000000"/>
                </a:solidFill>
              </a:rPr>
              <a:t>50 Yıl Öncesinin Çocukları</a:t>
            </a:r>
            <a:endParaRPr lang="tr-TR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03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87624" y="72008"/>
            <a:ext cx="6768752" cy="1268760"/>
          </a:xfrm>
          <a:prstGeom prst="rect">
            <a:avLst/>
          </a:prstGeom>
          <a:solidFill>
            <a:srgbClr val="7AC141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smtClean="0">
                <a:solidFill>
                  <a:srgbClr val="000000"/>
                </a:solidFill>
              </a:rPr>
              <a:t>Zamane Çocuğu!</a:t>
            </a:r>
            <a:endParaRPr lang="tr-TR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0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05642"/>
          </a:xfrm>
          <a:solidFill>
            <a:srgbClr val="7AC141"/>
          </a:solidFill>
        </p:spPr>
        <p:txBody>
          <a:bodyPr>
            <a:noAutofit/>
          </a:bodyPr>
          <a:lstStyle/>
          <a:p>
            <a:r>
              <a:rPr lang="tr-TR" sz="3600" dirty="0" smtClean="0">
                <a:solidFill>
                  <a:schemeClr val="tx1"/>
                </a:solidFill>
              </a:rPr>
              <a:t>Daily Step </a:t>
            </a:r>
            <a:r>
              <a:rPr lang="tr-TR" sz="3600" dirty="0" err="1" smtClean="0">
                <a:solidFill>
                  <a:schemeClr val="tx1"/>
                </a:solidFill>
              </a:rPr>
              <a:t>Measurements</a:t>
            </a:r>
            <a:endParaRPr lang="tr-TR" sz="3600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3942072"/>
              </p:ext>
            </p:extLst>
          </p:nvPr>
        </p:nvGraphicFramePr>
        <p:xfrm>
          <a:off x="611560" y="476672"/>
          <a:ext cx="7522527" cy="3968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11760" y="1844824"/>
            <a:ext cx="207445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srgbClr val="000000"/>
                </a:solidFill>
              </a:rPr>
              <a:t>Decline</a:t>
            </a:r>
            <a:r>
              <a:rPr lang="tr-TR" dirty="0" smtClean="0">
                <a:solidFill>
                  <a:srgbClr val="000000"/>
                </a:solidFill>
              </a:rPr>
              <a:t> in </a:t>
            </a:r>
            <a:r>
              <a:rPr lang="tr-TR" dirty="0" err="1" smtClean="0">
                <a:solidFill>
                  <a:srgbClr val="000000"/>
                </a:solidFill>
              </a:rPr>
              <a:t>daily</a:t>
            </a:r>
            <a:r>
              <a:rPr lang="tr-TR" dirty="0" smtClean="0">
                <a:solidFill>
                  <a:srgbClr val="000000"/>
                </a:solidFill>
              </a:rPr>
              <a:t> step </a:t>
            </a:r>
            <a:r>
              <a:rPr lang="tr-TR" dirty="0" err="1" smtClean="0">
                <a:solidFill>
                  <a:srgbClr val="000000"/>
                </a:solidFill>
              </a:rPr>
              <a:t>counts</a:t>
            </a:r>
            <a:r>
              <a:rPr lang="tr-TR" dirty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6199332"/>
              </p:ext>
            </p:extLst>
          </p:nvPr>
        </p:nvGraphicFramePr>
        <p:xfrm>
          <a:off x="-16090" y="5025390"/>
          <a:ext cx="4516082" cy="1678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7909"/>
                <a:gridCol w="918003"/>
                <a:gridCol w="394310"/>
                <a:gridCol w="394310"/>
                <a:gridCol w="394310"/>
                <a:gridCol w="394310"/>
                <a:gridCol w="394310"/>
                <a:gridCol w="394310"/>
                <a:gridCol w="39431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Boys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North America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Canada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12900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Europe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Czech Republic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11900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Sweden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16750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United Kingdom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13750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Other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Saudi Arabia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14750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 Zealand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1501269"/>
              </p:ext>
            </p:extLst>
          </p:nvPr>
        </p:nvGraphicFramePr>
        <p:xfrm>
          <a:off x="4626590" y="5025390"/>
          <a:ext cx="4517410" cy="1678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155"/>
                <a:gridCol w="918273"/>
                <a:gridCol w="394426"/>
                <a:gridCol w="394426"/>
                <a:gridCol w="394426"/>
                <a:gridCol w="394426"/>
                <a:gridCol w="394426"/>
                <a:gridCol w="394426"/>
                <a:gridCol w="394426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Girls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North America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Canada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8900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10900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11150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10600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</a:tr>
              <a:tr h="1905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Europe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Czech Republic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Sweden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14250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14900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United Kingdom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Other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Saudi Arabia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New Zealand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13500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7C8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293096"/>
            <a:ext cx="9139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consistant</a:t>
            </a:r>
            <a:r>
              <a:rPr lang="tr-TR" dirty="0" smtClean="0"/>
              <a:t> </a:t>
            </a:r>
            <a:r>
              <a:rPr lang="tr-TR" dirty="0" err="1" smtClean="0"/>
              <a:t>benchmarks</a:t>
            </a:r>
            <a:r>
              <a:rPr lang="tr-TR" dirty="0" smtClean="0"/>
              <a:t> for </a:t>
            </a:r>
            <a:r>
              <a:rPr lang="tr-TR" dirty="0" err="1" smtClean="0"/>
              <a:t>daily</a:t>
            </a:r>
            <a:r>
              <a:rPr lang="tr-TR" dirty="0" smtClean="0"/>
              <a:t> step: </a:t>
            </a:r>
            <a:r>
              <a:rPr lang="tr-TR" dirty="0" err="1" smtClean="0"/>
              <a:t>Sweden</a:t>
            </a:r>
            <a:r>
              <a:rPr lang="tr-TR" dirty="0" smtClean="0"/>
              <a:t> &amp; US</a:t>
            </a:r>
          </a:p>
          <a:p>
            <a:r>
              <a:rPr lang="tr-TR" dirty="0" smtClean="0"/>
              <a:t>					Turkey has </a:t>
            </a:r>
            <a:r>
              <a:rPr lang="tr-TR" dirty="0" err="1" smtClean="0"/>
              <a:t>lower</a:t>
            </a:r>
            <a:r>
              <a:rPr lang="tr-TR" dirty="0" smtClean="0"/>
              <a:t> </a:t>
            </a:r>
            <a:r>
              <a:rPr lang="tr-TR" dirty="0" err="1" smtClean="0"/>
              <a:t>scores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both</a:t>
            </a:r>
            <a:r>
              <a:rPr lang="tr-TR" dirty="0" smtClean="0"/>
              <a:t> of </a:t>
            </a:r>
            <a:r>
              <a:rPr lang="tr-TR" dirty="0" err="1" smtClean="0"/>
              <a:t>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76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2795" y="5227100"/>
            <a:ext cx="3699074" cy="4271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15000 </a:t>
            </a:r>
            <a:r>
              <a:rPr lang="tr-TR" dirty="0" err="1" smtClean="0"/>
              <a:t>steps</a:t>
            </a:r>
            <a:r>
              <a:rPr lang="tr-TR" dirty="0" smtClean="0"/>
              <a:t> for </a:t>
            </a:r>
            <a:r>
              <a:rPr lang="tr-TR" dirty="0" err="1" smtClean="0"/>
              <a:t>boys</a:t>
            </a:r>
            <a:r>
              <a:rPr lang="tr-TR" dirty="0" smtClean="0"/>
              <a:t> in a </a:t>
            </a:r>
            <a:r>
              <a:rPr lang="tr-TR" dirty="0" err="1" smtClean="0"/>
              <a:t>day</a:t>
            </a:r>
            <a:r>
              <a:rPr lang="tr-TR" dirty="0" smtClean="0"/>
              <a:t>*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2894566" y="5721019"/>
            <a:ext cx="3683655" cy="3658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12000 </a:t>
            </a:r>
            <a:r>
              <a:rPr lang="tr-TR" dirty="0" err="1" smtClean="0"/>
              <a:t>steps</a:t>
            </a:r>
            <a:r>
              <a:rPr lang="tr-TR" dirty="0" smtClean="0"/>
              <a:t> for </a:t>
            </a:r>
            <a:r>
              <a:rPr lang="tr-TR" dirty="0" err="1" smtClean="0"/>
              <a:t>girls</a:t>
            </a:r>
            <a:r>
              <a:rPr lang="tr-TR" dirty="0" smtClean="0"/>
              <a:t> in a </a:t>
            </a:r>
            <a:r>
              <a:rPr lang="tr-TR" dirty="0" err="1" smtClean="0"/>
              <a:t>day</a:t>
            </a:r>
            <a:r>
              <a:rPr lang="tr-TR" dirty="0" smtClean="0"/>
              <a:t>*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0" y="6228600"/>
            <a:ext cx="9144000" cy="584776"/>
          </a:xfrm>
          <a:prstGeom prst="rect">
            <a:avLst/>
          </a:prstGeom>
          <a:solidFill>
            <a:srgbClr val="DBEEF4"/>
          </a:solidFill>
        </p:spPr>
        <p:txBody>
          <a:bodyPr wrap="square">
            <a:spAutoFit/>
          </a:bodyPr>
          <a:lstStyle/>
          <a:p>
            <a:pPr fontAlgn="base"/>
            <a:r>
              <a:rPr lang="tr-TR" sz="1600" dirty="0" smtClean="0"/>
              <a:t>*</a:t>
            </a:r>
            <a:r>
              <a:rPr lang="tr-TR" sz="1600" dirty="0" err="1" smtClean="0"/>
              <a:t>Cathrine</a:t>
            </a:r>
            <a:r>
              <a:rPr lang="tr-TR" sz="1600" dirty="0" smtClean="0"/>
              <a:t> </a:t>
            </a:r>
            <a:r>
              <a:rPr lang="en-US" sz="1600" dirty="0" smtClean="0"/>
              <a:t>T</a:t>
            </a:r>
            <a:r>
              <a:rPr lang="tr-TR" sz="1600" dirty="0" smtClean="0"/>
              <a:t>. </a:t>
            </a:r>
            <a:r>
              <a:rPr lang="en-US" sz="1600" dirty="0" smtClean="0"/>
              <a:t>L</a:t>
            </a:r>
            <a:r>
              <a:rPr lang="tr-TR" sz="1600" dirty="0" smtClean="0"/>
              <a:t>. &amp; </a:t>
            </a:r>
            <a:r>
              <a:rPr lang="tr-TR" sz="1600" dirty="0" err="1" smtClean="0"/>
              <a:t>friends</a:t>
            </a:r>
            <a:r>
              <a:rPr lang="tr-TR" sz="1600" dirty="0" smtClean="0"/>
              <a:t> (2011) </a:t>
            </a:r>
            <a:r>
              <a:rPr lang="en-US" sz="1600" dirty="0" smtClean="0"/>
              <a:t>How </a:t>
            </a:r>
            <a:r>
              <a:rPr lang="en-US" sz="1600" dirty="0"/>
              <a:t>many steps/day are enough? for children and </a:t>
            </a:r>
            <a:r>
              <a:rPr lang="en-US" sz="1600" dirty="0" smtClean="0"/>
              <a:t>adolescents</a:t>
            </a:r>
            <a:r>
              <a:rPr lang="tr-TR" sz="1600" dirty="0" smtClean="0"/>
              <a:t>, </a:t>
            </a:r>
            <a:r>
              <a:rPr lang="en-US" sz="1600" dirty="0"/>
              <a:t>International Journal of Behavioral Nutrition and Physical Activity </a:t>
            </a:r>
            <a:r>
              <a:rPr lang="tr-TR" sz="1600" dirty="0" smtClean="0"/>
              <a:t>, 8:78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548680"/>
            <a:ext cx="270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1113718"/>
              </p:ext>
            </p:extLst>
          </p:nvPr>
        </p:nvGraphicFramePr>
        <p:xfrm>
          <a:off x="971600" y="0"/>
          <a:ext cx="6542321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12160" y="694437"/>
            <a:ext cx="302433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</a:rPr>
              <a:t>90% </a:t>
            </a:r>
            <a:r>
              <a:rPr lang="tr-TR" dirty="0" smtClean="0">
                <a:solidFill>
                  <a:srgbClr val="000000"/>
                </a:solidFill>
              </a:rPr>
              <a:t>of </a:t>
            </a:r>
            <a:r>
              <a:rPr lang="tr-TR" dirty="0" err="1" smtClean="0">
                <a:solidFill>
                  <a:srgbClr val="000000"/>
                </a:solidFill>
              </a:rPr>
              <a:t>children</a:t>
            </a:r>
            <a:r>
              <a:rPr lang="tr-TR" dirty="0" smtClean="0">
                <a:solidFill>
                  <a:srgbClr val="000000"/>
                </a:solidFill>
              </a:rPr>
              <a:t> is </a:t>
            </a:r>
            <a:r>
              <a:rPr lang="tr-TR" dirty="0" err="1" smtClean="0">
                <a:solidFill>
                  <a:srgbClr val="000000"/>
                </a:solidFill>
              </a:rPr>
              <a:t>under</a:t>
            </a:r>
            <a:r>
              <a:rPr lang="tr-TR" dirty="0" smtClean="0">
                <a:solidFill>
                  <a:srgbClr val="000000"/>
                </a:solidFill>
              </a:rPr>
              <a:t> the </a:t>
            </a:r>
            <a:r>
              <a:rPr lang="tr-TR" dirty="0" err="1" smtClean="0">
                <a:solidFill>
                  <a:srgbClr val="000000"/>
                </a:solidFill>
              </a:rPr>
              <a:t>necessary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 err="1" smtClean="0">
                <a:solidFill>
                  <a:srgbClr val="000000"/>
                </a:solidFill>
              </a:rPr>
              <a:t>daily</a:t>
            </a:r>
            <a:r>
              <a:rPr lang="tr-TR" dirty="0" smtClean="0">
                <a:solidFill>
                  <a:srgbClr val="000000"/>
                </a:solidFill>
              </a:rPr>
              <a:t> step </a:t>
            </a:r>
            <a:r>
              <a:rPr lang="tr-TR" dirty="0" err="1" smtClean="0">
                <a:solidFill>
                  <a:srgbClr val="000000"/>
                </a:solidFill>
              </a:rPr>
              <a:t>count</a:t>
            </a:r>
            <a:r>
              <a:rPr lang="tr-TR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9637512"/>
              </p:ext>
            </p:extLst>
          </p:nvPr>
        </p:nvGraphicFramePr>
        <p:xfrm>
          <a:off x="1835696" y="2708920"/>
          <a:ext cx="583672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76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01488340"/>
              </p:ext>
            </p:extLst>
          </p:nvPr>
        </p:nvGraphicFramePr>
        <p:xfrm>
          <a:off x="4572000" y="1293129"/>
          <a:ext cx="4572000" cy="196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05143963"/>
              </p:ext>
            </p:extLst>
          </p:nvPr>
        </p:nvGraphicFramePr>
        <p:xfrm>
          <a:off x="0" y="583442"/>
          <a:ext cx="4694829" cy="3319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5500048"/>
            <a:ext cx="9144000" cy="791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/>
              <a:t>For </a:t>
            </a:r>
            <a:r>
              <a:rPr lang="tr-TR" dirty="0" err="1" smtClean="0"/>
              <a:t>primary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sedentary</a:t>
            </a:r>
            <a:r>
              <a:rPr lang="tr-TR" dirty="0" smtClean="0"/>
              <a:t> </a:t>
            </a:r>
            <a:r>
              <a:rPr lang="tr-TR" dirty="0" err="1" smtClean="0"/>
              <a:t>acitivties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2 </a:t>
            </a:r>
            <a:r>
              <a:rPr lang="tr-TR" dirty="0" err="1" smtClean="0"/>
              <a:t>hours</a:t>
            </a:r>
            <a:r>
              <a:rPr lang="tr-TR" dirty="0" smtClean="0"/>
              <a:t> </a:t>
            </a:r>
            <a:r>
              <a:rPr lang="tr-TR" dirty="0" err="1" smtClean="0"/>
              <a:t>damages</a:t>
            </a:r>
            <a:r>
              <a:rPr lang="tr-TR" dirty="0" smtClean="0"/>
              <a:t> the body </a:t>
            </a:r>
            <a:r>
              <a:rPr lang="tr-TR" dirty="0" err="1" smtClean="0"/>
              <a:t>compositions</a:t>
            </a:r>
            <a:r>
              <a:rPr lang="tr-TR" dirty="0" smtClean="0"/>
              <a:t>, </a:t>
            </a:r>
            <a:r>
              <a:rPr lang="tr-TR" dirty="0" err="1" smtClean="0"/>
              <a:t>negatively</a:t>
            </a:r>
            <a:r>
              <a:rPr lang="tr-TR" dirty="0" smtClean="0"/>
              <a:t> </a:t>
            </a:r>
            <a:r>
              <a:rPr lang="tr-TR" dirty="0" err="1" smtClean="0"/>
              <a:t>effects</a:t>
            </a:r>
            <a:r>
              <a:rPr lang="tr-TR" dirty="0" smtClean="0"/>
              <a:t>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behaviours</a:t>
            </a:r>
            <a:r>
              <a:rPr lang="tr-TR" dirty="0" smtClean="0"/>
              <a:t> &amp; </a:t>
            </a:r>
            <a:r>
              <a:rPr lang="tr-TR" dirty="0" err="1" smtClean="0"/>
              <a:t>academic</a:t>
            </a:r>
            <a:r>
              <a:rPr lang="tr-TR" dirty="0" smtClean="0"/>
              <a:t> success.*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344945"/>
            <a:ext cx="53976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smtClean="0"/>
              <a:t>*</a:t>
            </a:r>
            <a:r>
              <a:rPr lang="en-US" sz="1000" dirty="0" smtClean="0"/>
              <a:t>ttp</a:t>
            </a:r>
            <a:r>
              <a:rPr lang="en-US" sz="1000" dirty="0"/>
              <a:t>://www.dhs.wisconsin.gov/health/physicalactivity/sites/Community/Childcare/ActiveEarly_PARecommendations.pdf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899547"/>
            <a:ext cx="9144000" cy="518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err="1" smtClean="0"/>
              <a:t>England</a:t>
            </a:r>
            <a:r>
              <a:rPr lang="tr-TR" b="1" dirty="0" smtClean="0"/>
              <a:t>: %44 of </a:t>
            </a:r>
            <a:r>
              <a:rPr lang="tr-TR" b="1" dirty="0" err="1" smtClean="0"/>
              <a:t>children</a:t>
            </a:r>
            <a:r>
              <a:rPr lang="tr-TR" b="1" dirty="0" smtClean="0"/>
              <a:t> </a:t>
            </a:r>
            <a:r>
              <a:rPr lang="tr-TR" b="1" dirty="0" err="1" smtClean="0"/>
              <a:t>watch</a:t>
            </a:r>
            <a:r>
              <a:rPr lang="tr-TR" b="1" dirty="0" smtClean="0"/>
              <a:t> TV </a:t>
            </a:r>
            <a:r>
              <a:rPr lang="tr-TR" b="1" dirty="0" err="1" smtClean="0"/>
              <a:t>more</a:t>
            </a:r>
            <a:r>
              <a:rPr lang="tr-TR" b="1" dirty="0" smtClean="0"/>
              <a:t> </a:t>
            </a:r>
            <a:r>
              <a:rPr lang="tr-TR" b="1" dirty="0" err="1" smtClean="0"/>
              <a:t>than</a:t>
            </a:r>
            <a:r>
              <a:rPr lang="tr-TR" b="1" dirty="0" smtClean="0"/>
              <a:t> 2 </a:t>
            </a:r>
            <a:r>
              <a:rPr lang="tr-TR" b="1" dirty="0" err="1" smtClean="0"/>
              <a:t>hours</a:t>
            </a:r>
            <a:endParaRPr lang="tr-TR" b="1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05642"/>
          </a:xfrm>
          <a:solidFill>
            <a:srgbClr val="7AC141"/>
          </a:solidFill>
        </p:spPr>
        <p:txBody>
          <a:bodyPr>
            <a:noAutofit/>
          </a:bodyPr>
          <a:lstStyle/>
          <a:p>
            <a:pPr algn="l"/>
            <a:r>
              <a:rPr lang="tr-TR" sz="3600" dirty="0" err="1" smtClean="0"/>
              <a:t>Sedenter</a:t>
            </a:r>
            <a:r>
              <a:rPr lang="tr-TR" sz="3600" dirty="0" smtClean="0"/>
              <a:t> Yaşam Yaygınlığı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21088"/>
            <a:ext cx="878497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Öğrencilerin</a:t>
            </a:r>
            <a:r>
              <a:rPr lang="en-US" sz="2400" dirty="0" smtClean="0"/>
              <a:t> </a:t>
            </a:r>
            <a:r>
              <a:rPr lang="en-US" sz="2400" dirty="0" err="1" smtClean="0"/>
              <a:t>yarısından</a:t>
            </a:r>
            <a:r>
              <a:rPr lang="en-US" sz="2400" dirty="0" smtClean="0"/>
              <a:t> </a:t>
            </a:r>
            <a:r>
              <a:rPr lang="en-US" sz="2400" dirty="0" err="1" smtClean="0"/>
              <a:t>fazlası</a:t>
            </a:r>
            <a:r>
              <a:rPr lang="en-US" sz="2400" dirty="0" smtClean="0"/>
              <a:t> </a:t>
            </a:r>
            <a:r>
              <a:rPr lang="en-US" sz="2400" dirty="0" err="1" smtClean="0"/>
              <a:t>günde</a:t>
            </a:r>
            <a:r>
              <a:rPr lang="en-US" sz="2400" dirty="0" smtClean="0"/>
              <a:t> 2 </a:t>
            </a:r>
            <a:r>
              <a:rPr lang="en-US" sz="2400" dirty="0" err="1" smtClean="0"/>
              <a:t>saat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üzeri</a:t>
            </a:r>
            <a:r>
              <a:rPr lang="en-US" sz="2400" dirty="0" smtClean="0"/>
              <a:t> TV </a:t>
            </a:r>
            <a:r>
              <a:rPr lang="en-US" sz="2400" dirty="0" err="1" smtClean="0"/>
              <a:t>izliyor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1657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2030574"/>
              </p:ext>
            </p:extLst>
          </p:nvPr>
        </p:nvGraphicFramePr>
        <p:xfrm>
          <a:off x="0" y="58344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1"/>
            <a:ext cx="9144000" cy="605642"/>
          </a:xfrm>
          <a:prstGeom prst="rect">
            <a:avLst/>
          </a:prstGeom>
          <a:solidFill>
            <a:srgbClr val="7AC14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z="4000" dirty="0" smtClean="0">
                <a:solidFill>
                  <a:schemeClr val="tx1"/>
                </a:solidFill>
              </a:rPr>
              <a:t>Spora Katılım</a:t>
            </a:r>
            <a:endParaRPr lang="tr-TR" sz="40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13132834"/>
              </p:ext>
            </p:extLst>
          </p:nvPr>
        </p:nvGraphicFramePr>
        <p:xfrm>
          <a:off x="-1" y="2811439"/>
          <a:ext cx="8952931" cy="404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ight Brace 1"/>
          <p:cNvSpPr/>
          <p:nvPr/>
        </p:nvSpPr>
        <p:spPr>
          <a:xfrm>
            <a:off x="3043451" y="955343"/>
            <a:ext cx="968991" cy="2279176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4017218" y="1692323"/>
            <a:ext cx="318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%35 </a:t>
            </a:r>
            <a:r>
              <a:rPr lang="tr-TR" dirty="0" err="1" smtClean="0"/>
              <a:t>Boys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%28 </a:t>
            </a:r>
            <a:r>
              <a:rPr lang="tr-TR" dirty="0" err="1" smtClean="0"/>
              <a:t>Girls</a:t>
            </a:r>
            <a:r>
              <a:rPr lang="tr-TR" dirty="0" smtClean="0"/>
              <a:t>*</a:t>
            </a:r>
          </a:p>
          <a:p>
            <a:endParaRPr lang="tr-TR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02908" y="1163809"/>
            <a:ext cx="1835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31%</a:t>
            </a:r>
            <a:r>
              <a:rPr lang="tr-TR" dirty="0" smtClean="0"/>
              <a:t> </a:t>
            </a:r>
            <a:r>
              <a:rPr lang="en-US" dirty="0" smtClean="0"/>
              <a:t>İstanbul</a:t>
            </a:r>
            <a:endParaRPr lang="en-US" dirty="0"/>
          </a:p>
          <a:p>
            <a:endParaRPr lang="tr-TR" dirty="0" smtClean="0"/>
          </a:p>
          <a:p>
            <a:r>
              <a:rPr lang="en-US" dirty="0" smtClean="0"/>
              <a:t>34%</a:t>
            </a:r>
            <a:r>
              <a:rPr lang="tr-TR" dirty="0" smtClean="0"/>
              <a:t> </a:t>
            </a:r>
            <a:r>
              <a:rPr lang="en-US" dirty="0" smtClean="0"/>
              <a:t>Ankara</a:t>
            </a:r>
            <a:endParaRPr lang="en-US" dirty="0"/>
          </a:p>
          <a:p>
            <a:endParaRPr lang="tr-TR" dirty="0" smtClean="0"/>
          </a:p>
          <a:p>
            <a:r>
              <a:rPr lang="en-US" dirty="0" smtClean="0"/>
              <a:t>39%</a:t>
            </a:r>
            <a:r>
              <a:rPr lang="tr-TR" dirty="0" smtClean="0"/>
              <a:t> </a:t>
            </a:r>
            <a:r>
              <a:rPr lang="en-US" dirty="0" smtClean="0"/>
              <a:t>İzmir</a:t>
            </a:r>
            <a:endParaRPr lang="en-US" dirty="0"/>
          </a:p>
          <a:p>
            <a:endParaRPr lang="tr-TR" dirty="0" smtClean="0"/>
          </a:p>
          <a:p>
            <a:r>
              <a:rPr lang="en-US" dirty="0" smtClean="0"/>
              <a:t>28%</a:t>
            </a:r>
            <a:r>
              <a:rPr lang="tr-TR" dirty="0" smtClean="0"/>
              <a:t> </a:t>
            </a:r>
            <a:r>
              <a:rPr lang="en-US" dirty="0" smtClean="0"/>
              <a:t>Other</a:t>
            </a:r>
            <a:r>
              <a:rPr lang="tr-TR" dirty="0" smtClean="0"/>
              <a:t>*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5527342" y="1692322"/>
            <a:ext cx="395785" cy="73698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54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0"/>
            <a:ext cx="5208896" cy="6858000"/>
          </a:xfrm>
          <a:prstGeom prst="rect">
            <a:avLst/>
          </a:prstGeom>
        </p:spPr>
      </p:pic>
      <p:pic>
        <p:nvPicPr>
          <p:cNvPr id="3" name="Picture 2" descr="dernegi-0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38" r="20475"/>
          <a:stretch/>
        </p:blipFill>
        <p:spPr bwMode="auto">
          <a:xfrm rot="16200000">
            <a:off x="-3067340" y="3090866"/>
            <a:ext cx="6841775" cy="66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3053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204864"/>
            <a:ext cx="6552728" cy="1754327"/>
          </a:xfrm>
          <a:prstGeom prst="rect">
            <a:avLst/>
          </a:prstGeom>
          <a:solidFill>
            <a:srgbClr val="DBEEF4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Daha</a:t>
            </a:r>
            <a:r>
              <a:rPr lang="en-US" sz="5400" dirty="0" smtClean="0"/>
              <a:t> </a:t>
            </a:r>
            <a:r>
              <a:rPr lang="en-US" sz="5400" dirty="0" err="1" smtClean="0"/>
              <a:t>Fazla</a:t>
            </a:r>
            <a:r>
              <a:rPr lang="en-US" sz="5400" dirty="0" smtClean="0"/>
              <a:t> </a:t>
            </a:r>
            <a:r>
              <a:rPr lang="en-US" sz="5400" dirty="0" err="1" smtClean="0"/>
              <a:t>Gecikmeye</a:t>
            </a:r>
            <a:r>
              <a:rPr lang="en-US" sz="5400" dirty="0" smtClean="0"/>
              <a:t> </a:t>
            </a:r>
            <a:r>
              <a:rPr lang="en-US" sz="5400" dirty="0" err="1" smtClean="0"/>
              <a:t>Tahamülümüz</a:t>
            </a:r>
            <a:r>
              <a:rPr lang="en-US" sz="5400" dirty="0" smtClean="0"/>
              <a:t> </a:t>
            </a:r>
            <a:r>
              <a:rPr lang="en-US" sz="5400" dirty="0" err="1" smtClean="0"/>
              <a:t>Yok</a:t>
            </a:r>
            <a:r>
              <a:rPr lang="en-US" sz="5400" dirty="0" smtClean="0"/>
              <a:t>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40606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276872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/>
              <a:t>Fiziksel</a:t>
            </a:r>
            <a:r>
              <a:rPr lang="en-US" sz="4400" dirty="0" smtClean="0"/>
              <a:t> </a:t>
            </a:r>
            <a:r>
              <a:rPr lang="en-US" sz="4400" dirty="0" err="1" smtClean="0"/>
              <a:t>hareketsizlik</a:t>
            </a:r>
            <a:r>
              <a:rPr lang="en-US" sz="4400" dirty="0"/>
              <a:t> </a:t>
            </a:r>
            <a:r>
              <a:rPr lang="en-US" sz="4400" dirty="0" smtClean="0"/>
              <a:t>2008 </a:t>
            </a:r>
            <a:r>
              <a:rPr lang="en-US" sz="4400" dirty="0" err="1" smtClean="0"/>
              <a:t>yılında</a:t>
            </a:r>
            <a:r>
              <a:rPr lang="en-US" sz="4400" dirty="0" smtClean="0"/>
              <a:t> </a:t>
            </a:r>
            <a:r>
              <a:rPr lang="en-US" sz="4400" dirty="0" err="1" smtClean="0"/>
              <a:t>dünya</a:t>
            </a:r>
            <a:r>
              <a:rPr lang="en-US" sz="4400" dirty="0" smtClean="0"/>
              <a:t> </a:t>
            </a:r>
            <a:r>
              <a:rPr lang="en-US" sz="4400" dirty="0" err="1" smtClean="0"/>
              <a:t>genelindeki</a:t>
            </a:r>
            <a:r>
              <a:rPr lang="en-US" sz="4400" dirty="0" smtClean="0"/>
              <a:t> </a:t>
            </a:r>
            <a:r>
              <a:rPr lang="en-US" sz="4400" dirty="0" err="1" smtClean="0"/>
              <a:t>toplam</a:t>
            </a:r>
            <a:r>
              <a:rPr lang="en-US" sz="4400" dirty="0" smtClean="0"/>
              <a:t> 57 </a:t>
            </a:r>
            <a:r>
              <a:rPr lang="en-US" sz="4400" dirty="0" err="1" smtClean="0"/>
              <a:t>milyon</a:t>
            </a:r>
            <a:r>
              <a:rPr lang="en-US" sz="4400" dirty="0" smtClean="0"/>
              <a:t> </a:t>
            </a:r>
            <a:r>
              <a:rPr lang="en-US" sz="4400" dirty="0" err="1" smtClean="0"/>
              <a:t>ölümün</a:t>
            </a:r>
            <a:r>
              <a:rPr lang="en-US" sz="4400" dirty="0" smtClean="0"/>
              <a:t> 5.3 </a:t>
            </a:r>
            <a:r>
              <a:rPr lang="en-US" sz="4400" dirty="0" err="1" smtClean="0"/>
              <a:t>milyonundan</a:t>
            </a:r>
            <a:r>
              <a:rPr lang="en-US" sz="4400" dirty="0" smtClean="0"/>
              <a:t> </a:t>
            </a:r>
            <a:r>
              <a:rPr lang="en-US" sz="4400" dirty="0" err="1" smtClean="0"/>
              <a:t>sorumludur</a:t>
            </a:r>
            <a:r>
              <a:rPr lang="en-US" sz="4400" dirty="0" smtClean="0"/>
              <a:t>!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683568" y="6095037"/>
            <a:ext cx="8280920" cy="646331"/>
          </a:xfrm>
          <a:prstGeom prst="rect">
            <a:avLst/>
          </a:prstGeom>
          <a:solidFill>
            <a:srgbClr val="DBEEF4"/>
          </a:solidFill>
        </p:spPr>
        <p:txBody>
          <a:bodyPr wrap="square">
            <a:spAutoFit/>
          </a:bodyPr>
          <a:lstStyle/>
          <a:p>
            <a:r>
              <a:rPr lang="en-US" dirty="0"/>
              <a:t>I-Min </a:t>
            </a:r>
            <a:r>
              <a:rPr lang="en-US" dirty="0" smtClean="0"/>
              <a:t>Lee Effect </a:t>
            </a:r>
            <a:r>
              <a:rPr lang="en-US" dirty="0"/>
              <a:t>of physical inactivity on major non-</a:t>
            </a:r>
            <a:r>
              <a:rPr lang="en-US" dirty="0" smtClean="0"/>
              <a:t>communicable diseases </a:t>
            </a:r>
            <a:r>
              <a:rPr lang="en-US" dirty="0"/>
              <a:t>worldwide: an analysis of burden of disease </a:t>
            </a:r>
            <a:r>
              <a:rPr lang="en-US" dirty="0" smtClean="0"/>
              <a:t>and life expectancy. LANCET, July 201 p 9-19</a:t>
            </a:r>
            <a:endParaRPr lang="en-US" dirty="0"/>
          </a:p>
        </p:txBody>
      </p:sp>
      <p:pic>
        <p:nvPicPr>
          <p:cNvPr id="6" name="Picture 5" descr="dernegi-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38" r="20475"/>
          <a:stretch/>
        </p:blipFill>
        <p:spPr bwMode="auto">
          <a:xfrm rot="16200000">
            <a:off x="-2360950" y="3797253"/>
            <a:ext cx="5428997" cy="66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8250" y="-27384"/>
            <a:ext cx="9144000" cy="1512168"/>
          </a:xfrm>
          <a:prstGeom prst="rect">
            <a:avLst/>
          </a:prstGeom>
          <a:solidFill>
            <a:srgbClr val="7AC141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dirty="0" smtClean="0">
                <a:solidFill>
                  <a:srgbClr val="000000"/>
                </a:solidFill>
              </a:rPr>
              <a:t>Fiziksel Hareketsizlik ve Dünyadaki Ölümler</a:t>
            </a:r>
            <a:endParaRPr lang="tr-TR" sz="5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2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592" y="1874202"/>
            <a:ext cx="8068986" cy="3787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rgbClr val="7AC14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/>
              <a:t>Sigara</a:t>
            </a:r>
            <a:r>
              <a:rPr lang="en-US" sz="4000" dirty="0" smtClean="0"/>
              <a:t> </a:t>
            </a:r>
            <a:r>
              <a:rPr lang="en-US" sz="4000" dirty="0" err="1" smtClean="0"/>
              <a:t>ve</a:t>
            </a:r>
            <a:r>
              <a:rPr lang="en-US" sz="4000" dirty="0" smtClean="0"/>
              <a:t> </a:t>
            </a:r>
            <a:r>
              <a:rPr lang="en-US" sz="4000" dirty="0" err="1"/>
              <a:t>F</a:t>
            </a:r>
            <a:r>
              <a:rPr lang="en-US" sz="4000" dirty="0" err="1" smtClean="0"/>
              <a:t>iziksel</a:t>
            </a:r>
            <a:r>
              <a:rPr lang="en-US" sz="4000" dirty="0" smtClean="0"/>
              <a:t> </a:t>
            </a:r>
            <a:r>
              <a:rPr lang="en-US" sz="4000" dirty="0" err="1" smtClean="0"/>
              <a:t>Hareketsizliğin</a:t>
            </a:r>
            <a:r>
              <a:rPr lang="en-US" sz="4000" dirty="0" smtClean="0"/>
              <a:t> </a:t>
            </a:r>
            <a:r>
              <a:rPr lang="en-US" sz="4000" dirty="0" err="1" smtClean="0"/>
              <a:t>Dünya</a:t>
            </a:r>
            <a:r>
              <a:rPr lang="en-US" sz="4000" dirty="0" smtClean="0"/>
              <a:t> </a:t>
            </a:r>
            <a:r>
              <a:rPr lang="en-US" sz="4000" dirty="0" err="1" smtClean="0"/>
              <a:t>Genelinde</a:t>
            </a:r>
            <a:r>
              <a:rPr lang="en-US" sz="4000" dirty="0" smtClean="0"/>
              <a:t> </a:t>
            </a:r>
            <a:r>
              <a:rPr lang="en-US" sz="4000" dirty="0" err="1" smtClean="0"/>
              <a:t>Ölümlere</a:t>
            </a:r>
            <a:r>
              <a:rPr lang="en-US" sz="4000" dirty="0" smtClean="0"/>
              <a:t> </a:t>
            </a:r>
            <a:r>
              <a:rPr lang="en-US" sz="4000" dirty="0" err="1" smtClean="0"/>
              <a:t>Etkisi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683568" y="6105490"/>
            <a:ext cx="846043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C </a:t>
            </a:r>
            <a:r>
              <a:rPr lang="en-US" sz="2000" dirty="0">
                <a:solidFill>
                  <a:schemeClr val="tx2"/>
                </a:solidFill>
              </a:rPr>
              <a:t>P Wen, X </a:t>
            </a:r>
            <a:r>
              <a:rPr lang="en-US" sz="2000" dirty="0" smtClean="0">
                <a:solidFill>
                  <a:schemeClr val="tx2"/>
                </a:solidFill>
              </a:rPr>
              <a:t>Wu. </a:t>
            </a:r>
            <a:r>
              <a:rPr lang="en-US" sz="2000" dirty="0">
                <a:solidFill>
                  <a:schemeClr val="tx2"/>
                </a:solidFill>
              </a:rPr>
              <a:t>Stressing harms of physical inactivity to promote </a:t>
            </a:r>
            <a:r>
              <a:rPr lang="en-US" sz="2000" dirty="0" smtClean="0">
                <a:solidFill>
                  <a:schemeClr val="tx2"/>
                </a:solidFill>
              </a:rPr>
              <a:t>exercise. THE LANCET </a:t>
            </a:r>
            <a:r>
              <a:rPr lang="en-US" sz="2000" dirty="0">
                <a:solidFill>
                  <a:schemeClr val="tx2"/>
                </a:solidFill>
              </a:rPr>
              <a:t>Physical Activity · July, </a:t>
            </a:r>
            <a:r>
              <a:rPr lang="en-US" sz="2000" dirty="0" smtClean="0">
                <a:solidFill>
                  <a:schemeClr val="tx2"/>
                </a:solidFill>
              </a:rPr>
              <a:t>2012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7" name="Picture 6" descr="dernegi-0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38" r="20475"/>
          <a:stretch/>
        </p:blipFill>
        <p:spPr bwMode="auto">
          <a:xfrm rot="16200000">
            <a:off x="-2360950" y="3797253"/>
            <a:ext cx="5428997" cy="66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16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564904"/>
            <a:ext cx="8136904" cy="1754327"/>
          </a:xfrm>
          <a:prstGeom prst="rect">
            <a:avLst/>
          </a:prstGeom>
          <a:solidFill>
            <a:srgbClr val="DBEEF4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 </a:t>
            </a:r>
            <a:r>
              <a:rPr lang="en-US" sz="3600" dirty="0" smtClean="0"/>
              <a:t>2008</a:t>
            </a:r>
            <a:r>
              <a:rPr lang="en-US" sz="3600" dirty="0"/>
              <a:t> </a:t>
            </a:r>
            <a:r>
              <a:rPr lang="en-US" sz="3600" dirty="0" err="1" smtClean="0"/>
              <a:t>yılında</a:t>
            </a:r>
            <a:r>
              <a:rPr lang="en-US" sz="3600" dirty="0" smtClean="0"/>
              <a:t> </a:t>
            </a:r>
            <a:r>
              <a:rPr lang="en-US" sz="3600" dirty="0" err="1" smtClean="0"/>
              <a:t>dünya</a:t>
            </a:r>
            <a:r>
              <a:rPr lang="en-US" sz="3600" dirty="0" smtClean="0"/>
              <a:t> </a:t>
            </a:r>
            <a:r>
              <a:rPr lang="en-US" sz="3600" dirty="0" err="1" smtClean="0"/>
              <a:t>genelinde</a:t>
            </a:r>
            <a:r>
              <a:rPr lang="en-US" sz="3600" dirty="0" smtClean="0"/>
              <a:t> </a:t>
            </a:r>
            <a:r>
              <a:rPr lang="en-US" sz="3600" dirty="0" err="1" smtClean="0"/>
              <a:t>ölümlerin</a:t>
            </a:r>
            <a:r>
              <a:rPr lang="en-US" sz="3600" dirty="0" smtClean="0"/>
              <a:t>  </a:t>
            </a:r>
            <a:r>
              <a:rPr lang="en-US" sz="3600" dirty="0"/>
              <a:t>%</a:t>
            </a:r>
            <a:r>
              <a:rPr lang="en-US" sz="3600" dirty="0" smtClean="0"/>
              <a:t>63’ü </a:t>
            </a:r>
            <a:r>
              <a:rPr lang="en-US" sz="3600" dirty="0" err="1" smtClean="0"/>
              <a:t>bulaşıcı</a:t>
            </a:r>
            <a:r>
              <a:rPr lang="en-US" sz="3600" dirty="0" smtClean="0"/>
              <a:t> </a:t>
            </a:r>
            <a:r>
              <a:rPr lang="en-US" sz="3600" dirty="0" err="1" smtClean="0"/>
              <a:t>olmayan</a:t>
            </a:r>
            <a:r>
              <a:rPr lang="en-US" sz="3600" dirty="0" smtClean="0"/>
              <a:t> </a:t>
            </a:r>
            <a:r>
              <a:rPr lang="en-US" sz="3600" dirty="0" err="1" smtClean="0"/>
              <a:t>hastalıkardan</a:t>
            </a:r>
            <a:r>
              <a:rPr lang="en-US" sz="3600" dirty="0" smtClean="0"/>
              <a:t> </a:t>
            </a:r>
            <a:r>
              <a:rPr lang="en-US" sz="3600" dirty="0" err="1" smtClean="0"/>
              <a:t>kaynaklanmaktadır</a:t>
            </a:r>
            <a:r>
              <a:rPr lang="en-US" sz="3600" dirty="0" smtClean="0"/>
              <a:t>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-8250" y="-27384"/>
            <a:ext cx="9144000" cy="1354162"/>
          </a:xfrm>
          <a:prstGeom prst="rect">
            <a:avLst/>
          </a:prstGeom>
          <a:solidFill>
            <a:srgbClr val="7AC141">
              <a:alpha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smtClean="0">
                <a:solidFill>
                  <a:srgbClr val="000000"/>
                </a:solidFill>
              </a:rPr>
              <a:t>Fiziksel Hareketsizliğin ve Bulaşıcı Olmayan Hastalıklara Etkisi</a:t>
            </a:r>
            <a:endParaRPr lang="tr-TR" sz="4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1" y="5890046"/>
            <a:ext cx="853244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90"/>
                </a:solidFill>
                <a:latin typeface="+mj-lt"/>
              </a:rPr>
              <a:t>I-Min </a:t>
            </a:r>
            <a:r>
              <a:rPr lang="en-US" dirty="0" err="1" smtClean="0">
                <a:solidFill>
                  <a:srgbClr val="000090"/>
                </a:solidFill>
                <a:latin typeface="+mj-lt"/>
              </a:rPr>
              <a:t>Leeet.al</a:t>
            </a:r>
            <a:r>
              <a:rPr lang="en-US" dirty="0" smtClean="0">
                <a:solidFill>
                  <a:srgbClr val="000090"/>
                </a:solidFill>
                <a:latin typeface="+mj-lt"/>
              </a:rPr>
              <a:t>. Effect </a:t>
            </a:r>
            <a:r>
              <a:rPr lang="en-US" dirty="0">
                <a:solidFill>
                  <a:srgbClr val="000090"/>
                </a:solidFill>
                <a:latin typeface="+mj-lt"/>
              </a:rPr>
              <a:t>of physical inactivity on major non-</a:t>
            </a:r>
            <a:r>
              <a:rPr lang="en-US" dirty="0" smtClean="0">
                <a:solidFill>
                  <a:srgbClr val="000090"/>
                </a:solidFill>
                <a:latin typeface="+mj-lt"/>
              </a:rPr>
              <a:t>communicable diseases </a:t>
            </a:r>
            <a:r>
              <a:rPr lang="en-US" dirty="0">
                <a:solidFill>
                  <a:srgbClr val="000090"/>
                </a:solidFill>
                <a:latin typeface="+mj-lt"/>
              </a:rPr>
              <a:t>worldwide: an analysis of burden of disease </a:t>
            </a:r>
            <a:r>
              <a:rPr lang="en-US" dirty="0" smtClean="0">
                <a:solidFill>
                  <a:srgbClr val="000090"/>
                </a:solidFill>
                <a:latin typeface="+mj-lt"/>
              </a:rPr>
              <a:t>and life expectancy, THE </a:t>
            </a:r>
            <a:r>
              <a:rPr lang="en-US" dirty="0">
                <a:solidFill>
                  <a:srgbClr val="000090"/>
                </a:solidFill>
                <a:latin typeface="+mj-lt"/>
              </a:rPr>
              <a:t>LANCET Physical Activity · July, </a:t>
            </a:r>
            <a:r>
              <a:rPr lang="en-US" dirty="0" smtClean="0">
                <a:solidFill>
                  <a:srgbClr val="000090"/>
                </a:solidFill>
                <a:latin typeface="+mj-lt"/>
              </a:rPr>
              <a:t>2012, p 9-12</a:t>
            </a:r>
            <a:endParaRPr lang="en-US" dirty="0">
              <a:solidFill>
                <a:srgbClr val="000090"/>
              </a:solidFill>
              <a:latin typeface="+mj-lt"/>
            </a:endParaRPr>
          </a:p>
        </p:txBody>
      </p:sp>
      <p:pic>
        <p:nvPicPr>
          <p:cNvPr id="5" name="Picture 4" descr="dernegi-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38" r="20475"/>
          <a:stretch/>
        </p:blipFill>
        <p:spPr bwMode="auto">
          <a:xfrm rot="16200000">
            <a:off x="-2360950" y="3797253"/>
            <a:ext cx="5428997" cy="66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0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573847722"/>
              </p:ext>
            </p:extLst>
          </p:nvPr>
        </p:nvGraphicFramePr>
        <p:xfrm>
          <a:off x="1331640" y="1340768"/>
          <a:ext cx="6768752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7AC141"/>
          </a:solidFill>
        </p:spPr>
        <p:txBody>
          <a:bodyPr>
            <a:normAutofit fontScale="90000"/>
          </a:bodyPr>
          <a:lstStyle/>
          <a:p>
            <a:r>
              <a:rPr lang="tr-TR" sz="3600" dirty="0" smtClean="0">
                <a:latin typeface="Arial" charset="0"/>
              </a:rPr>
              <a:t>Dünyada Fiziksel Hareketsizlik Nedeniyle Ölüm Riski</a:t>
            </a:r>
            <a:endParaRPr lang="en-US" sz="3600" dirty="0">
              <a:latin typeface="Arial" charset="0"/>
            </a:endParaRPr>
          </a:p>
        </p:txBody>
      </p:sp>
      <p:pic>
        <p:nvPicPr>
          <p:cNvPr id="6" name="Picture 5" descr="dernegi-0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38" r="20475"/>
          <a:stretch/>
        </p:blipFill>
        <p:spPr bwMode="auto">
          <a:xfrm rot="16200000">
            <a:off x="-2360950" y="3797253"/>
            <a:ext cx="5428997" cy="66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544" y="6167045"/>
            <a:ext cx="8676456" cy="646331"/>
          </a:xfrm>
          <a:prstGeom prst="rect">
            <a:avLst/>
          </a:prstGeom>
          <a:solidFill>
            <a:srgbClr val="DBEEF4"/>
          </a:solidFill>
        </p:spPr>
        <p:txBody>
          <a:bodyPr wrap="square">
            <a:spAutoFit/>
          </a:bodyPr>
          <a:lstStyle/>
          <a:p>
            <a:r>
              <a:rPr lang="en-US" dirty="0"/>
              <a:t>I-Min </a:t>
            </a:r>
            <a:r>
              <a:rPr lang="en-US" dirty="0" smtClean="0"/>
              <a:t>Lee Effect </a:t>
            </a:r>
            <a:r>
              <a:rPr lang="en-US" dirty="0"/>
              <a:t>of physical inactivity on major non-</a:t>
            </a:r>
            <a:r>
              <a:rPr lang="en-US" dirty="0" smtClean="0"/>
              <a:t>communicable diseases </a:t>
            </a:r>
            <a:r>
              <a:rPr lang="en-US" dirty="0"/>
              <a:t>worldwide: an analysis of burden of disease </a:t>
            </a:r>
            <a:r>
              <a:rPr lang="en-US" dirty="0" smtClean="0"/>
              <a:t>and life expectancy. LANCET, July 201 p 9-19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36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1476874898"/>
              </p:ext>
            </p:extLst>
          </p:nvPr>
        </p:nvGraphicFramePr>
        <p:xfrm>
          <a:off x="1331640" y="1772816"/>
          <a:ext cx="72008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7AC141"/>
          </a:solidFill>
        </p:spPr>
        <p:txBody>
          <a:bodyPr>
            <a:normAutofit fontScale="90000"/>
          </a:bodyPr>
          <a:lstStyle/>
          <a:p>
            <a:r>
              <a:rPr lang="tr-TR" sz="3600" dirty="0" smtClean="0">
                <a:latin typeface="Arial" charset="0"/>
              </a:rPr>
              <a:t>Türkiye’de Fiziksel </a:t>
            </a:r>
            <a:r>
              <a:rPr lang="tr-TR" sz="3600" dirty="0">
                <a:latin typeface="Arial" charset="0"/>
              </a:rPr>
              <a:t>Hareketsizlik Nedeniyle Ölüm Riski</a:t>
            </a:r>
            <a:endParaRPr lang="en-US" sz="3600" dirty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95037"/>
            <a:ext cx="8964488" cy="646331"/>
          </a:xfrm>
          <a:prstGeom prst="rect">
            <a:avLst/>
          </a:prstGeom>
          <a:solidFill>
            <a:srgbClr val="DBEEF4"/>
          </a:solidFill>
        </p:spPr>
        <p:txBody>
          <a:bodyPr wrap="square">
            <a:spAutoFit/>
          </a:bodyPr>
          <a:lstStyle/>
          <a:p>
            <a:r>
              <a:rPr lang="en-US" dirty="0"/>
              <a:t>I-Min </a:t>
            </a:r>
            <a:r>
              <a:rPr lang="en-US" dirty="0" smtClean="0"/>
              <a:t>Lee Effect </a:t>
            </a:r>
            <a:r>
              <a:rPr lang="en-US" dirty="0"/>
              <a:t>of physical inactivity on major non-</a:t>
            </a:r>
            <a:r>
              <a:rPr lang="en-US" dirty="0" smtClean="0"/>
              <a:t>communicable diseases </a:t>
            </a:r>
            <a:r>
              <a:rPr lang="en-US" dirty="0"/>
              <a:t>worldwide: an analysis of burden of disease </a:t>
            </a:r>
            <a:r>
              <a:rPr lang="en-US" dirty="0" smtClean="0"/>
              <a:t>and life expectancy. LANCET, July 201 p 9-19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66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6200346"/>
            <a:ext cx="8388424" cy="646331"/>
          </a:xfrm>
          <a:prstGeom prst="rect">
            <a:avLst/>
          </a:prstGeom>
          <a:solidFill>
            <a:srgbClr val="DBEEF4"/>
          </a:solidFill>
        </p:spPr>
        <p:txBody>
          <a:bodyPr wrap="square">
            <a:spAutoFit/>
          </a:bodyPr>
          <a:lstStyle/>
          <a:p>
            <a:r>
              <a:rPr lang="en-US" dirty="0" err="1" smtClean="0"/>
              <a:t>Hallal</a:t>
            </a:r>
            <a:r>
              <a:rPr lang="en-US" dirty="0" smtClean="0"/>
              <a:t> et al. Global </a:t>
            </a:r>
            <a:r>
              <a:rPr lang="en-US" dirty="0"/>
              <a:t>physical activity levels: surveillance progress, pitfalls</a:t>
            </a:r>
            <a:r>
              <a:rPr lang="en-US" dirty="0" smtClean="0"/>
              <a:t>, and prospects. LANCET </a:t>
            </a:r>
            <a:r>
              <a:rPr lang="cs-CZ" dirty="0" smtClean="0"/>
              <a:t>July </a:t>
            </a:r>
            <a:r>
              <a:rPr lang="cs-CZ" dirty="0"/>
              <a:t>18, 2012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584776"/>
          </a:xfrm>
          <a:prstGeom prst="rect">
            <a:avLst/>
          </a:prstGeom>
          <a:solidFill>
            <a:srgbClr val="7AC14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Dünyada</a:t>
            </a:r>
            <a:r>
              <a:rPr lang="en-US" sz="3200" dirty="0" smtClean="0"/>
              <a:t> 15yaş </a:t>
            </a:r>
            <a:r>
              <a:rPr lang="en-US" sz="3200" dirty="0" err="1" smtClean="0"/>
              <a:t>üstü</a:t>
            </a:r>
            <a:r>
              <a:rPr lang="en-US" sz="3200" dirty="0" smtClean="0"/>
              <a:t> </a:t>
            </a:r>
            <a:r>
              <a:rPr lang="en-US" sz="3200" dirty="0" err="1" smtClean="0"/>
              <a:t>Fiziksel</a:t>
            </a:r>
            <a:r>
              <a:rPr lang="en-US" sz="3200" dirty="0" smtClean="0"/>
              <a:t> </a:t>
            </a:r>
            <a:r>
              <a:rPr lang="en-US" sz="3200" dirty="0" err="1" smtClean="0"/>
              <a:t>Hareketsizliğin</a:t>
            </a:r>
            <a:r>
              <a:rPr lang="en-US" sz="3200" dirty="0" smtClean="0"/>
              <a:t> </a:t>
            </a:r>
            <a:r>
              <a:rPr lang="en-US" sz="3200" dirty="0" err="1" smtClean="0"/>
              <a:t>Yaygınlığı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6" name="Picture 2" descr="dernegi-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38" r="20475"/>
          <a:stretch/>
        </p:blipFill>
        <p:spPr bwMode="auto">
          <a:xfrm rot="16200000">
            <a:off x="-2390263" y="3911959"/>
            <a:ext cx="5343605" cy="5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548680"/>
            <a:ext cx="6264696" cy="531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37456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27384"/>
            <a:ext cx="9144000" cy="1200329"/>
          </a:xfrm>
          <a:prstGeom prst="rect">
            <a:avLst/>
          </a:prstGeom>
          <a:solidFill>
            <a:srgbClr val="7AC14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/>
              <a:t>Dünyada</a:t>
            </a:r>
            <a:r>
              <a:rPr lang="en-US" sz="3600" dirty="0" smtClean="0"/>
              <a:t> </a:t>
            </a:r>
            <a:r>
              <a:rPr lang="en-US" sz="3600" dirty="0" err="1" smtClean="0"/>
              <a:t>Fiziksel</a:t>
            </a:r>
            <a:r>
              <a:rPr lang="en-US" sz="3600" dirty="0" smtClean="0"/>
              <a:t> </a:t>
            </a:r>
            <a:r>
              <a:rPr lang="en-US" sz="3600" dirty="0" err="1" smtClean="0"/>
              <a:t>Hareketsizliğin</a:t>
            </a:r>
            <a:r>
              <a:rPr lang="en-US" sz="3600" dirty="0" smtClean="0"/>
              <a:t> </a:t>
            </a:r>
            <a:r>
              <a:rPr lang="en-US" sz="3600" dirty="0" err="1" smtClean="0"/>
              <a:t>Ortadan</a:t>
            </a:r>
            <a:r>
              <a:rPr lang="en-US" sz="3600" dirty="0" smtClean="0"/>
              <a:t> </a:t>
            </a:r>
            <a:r>
              <a:rPr lang="en-US" sz="3600" dirty="0" err="1" smtClean="0"/>
              <a:t>Kaldırılmasıyla</a:t>
            </a:r>
            <a:r>
              <a:rPr lang="en-US" sz="3600" dirty="0" smtClean="0"/>
              <a:t> </a:t>
            </a:r>
            <a:r>
              <a:rPr lang="en-US" sz="3600" dirty="0" err="1" smtClean="0"/>
              <a:t>Kazanılacak</a:t>
            </a:r>
            <a:r>
              <a:rPr lang="en-US" sz="3600" dirty="0" smtClean="0"/>
              <a:t> </a:t>
            </a:r>
            <a:r>
              <a:rPr lang="en-US" sz="3600" dirty="0" err="1" smtClean="0"/>
              <a:t>Ömür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414" y="5085184"/>
            <a:ext cx="9144000" cy="646331"/>
          </a:xfrm>
          <a:prstGeom prst="rect">
            <a:avLst/>
          </a:prstGeom>
          <a:solidFill>
            <a:srgbClr val="DBEEF4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/>
              <a:t>Medyan</a:t>
            </a:r>
            <a:r>
              <a:rPr lang="en-US" sz="3600" dirty="0" smtClean="0"/>
              <a:t> 0.68 </a:t>
            </a:r>
            <a:r>
              <a:rPr lang="en-US" sz="3600" dirty="0" err="1" smtClean="0"/>
              <a:t>yıl</a:t>
            </a:r>
            <a:r>
              <a:rPr lang="en-US" sz="3600" dirty="0" smtClean="0"/>
              <a:t> (0.41-0.95)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0" y="6095037"/>
            <a:ext cx="8964488" cy="646331"/>
          </a:xfrm>
          <a:prstGeom prst="rect">
            <a:avLst/>
          </a:prstGeom>
          <a:solidFill>
            <a:srgbClr val="DBEEF4"/>
          </a:solidFill>
        </p:spPr>
        <p:txBody>
          <a:bodyPr wrap="square">
            <a:spAutoFit/>
          </a:bodyPr>
          <a:lstStyle/>
          <a:p>
            <a:r>
              <a:rPr lang="en-US" dirty="0"/>
              <a:t>I-Min </a:t>
            </a:r>
            <a:r>
              <a:rPr lang="en-US" dirty="0" smtClean="0"/>
              <a:t>Lee Effect </a:t>
            </a:r>
            <a:r>
              <a:rPr lang="en-US" dirty="0"/>
              <a:t>of physical inactivity on major non-</a:t>
            </a:r>
            <a:r>
              <a:rPr lang="en-US" dirty="0" smtClean="0"/>
              <a:t>communicable diseases </a:t>
            </a:r>
            <a:r>
              <a:rPr lang="en-US" dirty="0"/>
              <a:t>worldwide: an analysis of burden of disease </a:t>
            </a:r>
            <a:r>
              <a:rPr lang="en-US" dirty="0" smtClean="0"/>
              <a:t>and life expectancy. LANCET, July 201 p 9-19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006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5765</TotalTime>
  <Words>886</Words>
  <Application>Microsoft Macintosh PowerPoint</Application>
  <PresentationFormat>Ekran Gösterisi (4:3)</PresentationFormat>
  <Paragraphs>236</Paragraphs>
  <Slides>20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Office Theme</vt:lpstr>
      <vt:lpstr>Slayt 1</vt:lpstr>
      <vt:lpstr>Slayt 2</vt:lpstr>
      <vt:lpstr>Slayt 3</vt:lpstr>
      <vt:lpstr>Slayt 4</vt:lpstr>
      <vt:lpstr>Slayt 5</vt:lpstr>
      <vt:lpstr>Dünyada Fiziksel Hareketsizlik Nedeniyle Ölüm Riski</vt:lpstr>
      <vt:lpstr>Türkiye’de Fiziksel Hareketsizlik Nedeniyle Ölüm Riski</vt:lpstr>
      <vt:lpstr>Slayt 8</vt:lpstr>
      <vt:lpstr>Slayt 9</vt:lpstr>
      <vt:lpstr>Slayt 10</vt:lpstr>
      <vt:lpstr>Slayt 11</vt:lpstr>
      <vt:lpstr>Slayt 12</vt:lpstr>
      <vt:lpstr>Türkiye’de Hareketsiz Yaşam</vt:lpstr>
      <vt:lpstr>Slayt 14</vt:lpstr>
      <vt:lpstr>Slayt 15</vt:lpstr>
      <vt:lpstr>Daily Step Measurements</vt:lpstr>
      <vt:lpstr>Slayt 17</vt:lpstr>
      <vt:lpstr>Sedenter Yaşam Yaygınlığı</vt:lpstr>
      <vt:lpstr>Slayt 19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pınar</dc:creator>
  <cp:lastModifiedBy>Pro2000</cp:lastModifiedBy>
  <cp:revision>330</cp:revision>
  <dcterms:created xsi:type="dcterms:W3CDTF">2012-02-06T13:39:47Z</dcterms:created>
  <dcterms:modified xsi:type="dcterms:W3CDTF">2012-12-20T14:51:13Z</dcterms:modified>
</cp:coreProperties>
</file>